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1D6707F-DB08-4333-8F1A-59FCE796809A}">
  <a:tblStyle styleId="{11D6707F-DB08-4333-8F1A-59FCE796809A}" styleName="Table_0"/>
  <a:tblStyle styleId="{BCEB87B3-3358-4FBE-8162-929A23B37BDB}"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0707851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31500" y="4560550"/>
            <a:ext cx="5852100" cy="4320599"/>
          </a:xfrm>
          <a:prstGeom prst="rect">
            <a:avLst/>
          </a:prstGeom>
        </p:spPr>
        <p:txBody>
          <a:bodyPr lIns="91425" tIns="91425" rIns="91425" bIns="91425" anchor="ctr" anchorCtr="0">
            <a:noAutofit/>
          </a:bodyPr>
          <a:lstStyle/>
          <a:p>
            <a:endParaRPr/>
          </a:p>
        </p:txBody>
      </p:sp>
      <p:sp>
        <p:nvSpPr>
          <p:cNvPr id="124" name="Shape 12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41" name="Shape 14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57" name="Shape 15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70" name="Shape 17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87" name="Shape 18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31500" y="4560550"/>
            <a:ext cx="5852100" cy="4320599"/>
          </a:xfrm>
          <a:prstGeom prst="rect">
            <a:avLst/>
          </a:prstGeom>
        </p:spPr>
        <p:txBody>
          <a:bodyPr lIns="91425" tIns="91425" rIns="91425" bIns="91425" anchor="ctr" anchorCtr="0">
            <a:noAutofit/>
          </a:bodyPr>
          <a:lstStyle/>
          <a:p>
            <a:endParaRPr/>
          </a:p>
        </p:txBody>
      </p:sp>
      <p:sp>
        <p:nvSpPr>
          <p:cNvPr id="196" name="Shape 19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01" name="Shape 20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rot="-723054">
            <a:off x="5257800" y="2055813"/>
            <a:ext cx="3429000" cy="1142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SENTENCE COMPOSING JOURNALS</a:t>
            </a:r>
          </a:p>
        </p:txBody>
      </p:sp>
      <p:sp>
        <p:nvSpPr>
          <p:cNvPr id="99" name="Shape 99"/>
          <p:cNvSpPr txBox="1">
            <a:spLocks noGrp="1"/>
          </p:cNvSpPr>
          <p:nvPr>
            <p:ph type="body" idx="1"/>
          </p:nvPr>
        </p:nvSpPr>
        <p:spPr>
          <a:xfrm rot="-801355">
            <a:off x="5770603" y="3213709"/>
            <a:ext cx="3070135" cy="761929"/>
          </a:xfrm>
          <a:prstGeom prst="rect">
            <a:avLst/>
          </a:prstGeom>
          <a:noFill/>
          <a:ln>
            <a:noFill/>
          </a:ln>
        </p:spPr>
        <p:txBody>
          <a:bodyPr lIns="91425" tIns="45700" rIns="91425" bIns="45700" anchor="t" anchorCtr="0">
            <a:noAutofit/>
          </a:bodyPr>
          <a:lstStyle/>
          <a:p>
            <a:pPr marL="342900" marR="0" lvl="0" indent="-342900" algn="ctr" rtl="0">
              <a:spcBef>
                <a:spcPts val="320"/>
              </a:spcBef>
              <a:spcAft>
                <a:spcPts val="0"/>
              </a:spcAft>
              <a:buClr>
                <a:schemeClr val="dk1"/>
              </a:buClr>
              <a:buSzPct val="25000"/>
              <a:buFont typeface="Arial Black"/>
              <a:buNone/>
            </a:pPr>
            <a:r>
              <a:rPr lang="en" sz="1600">
                <a:solidFill>
                  <a:srgbClr val="494429"/>
                </a:solidFill>
                <a:latin typeface="Arial Black"/>
                <a:ea typeface="Arial Black"/>
                <a:cs typeface="Arial Black"/>
                <a:sym typeface="Arial Black"/>
              </a:rPr>
              <a:t>Gerund Phrases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2667000" y="600075"/>
            <a:ext cx="5333999" cy="923924"/>
          </a:xfrm>
          <a:prstGeom prst="rect">
            <a:avLst/>
          </a:prstGeom>
          <a:solidFill>
            <a:schemeClr val="lt1">
              <a:alpha val="74509"/>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05" name="Shape 10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Gerund Phrase</a:t>
            </a:r>
          </a:p>
          <a:p>
            <a:endParaRPr lang="en" sz="1600">
              <a:solidFill>
                <a:srgbClr val="494429"/>
              </a:solidFill>
              <a:latin typeface="Arial Black"/>
              <a:ea typeface="Arial Black"/>
              <a:cs typeface="Arial Black"/>
              <a:sym typeface="Arial Black"/>
            </a:endParaRPr>
          </a:p>
        </p:txBody>
      </p:sp>
      <p:grpSp>
        <p:nvGrpSpPr>
          <p:cNvPr id="106" name="Shape 106"/>
          <p:cNvGrpSpPr/>
          <p:nvPr/>
        </p:nvGrpSpPr>
        <p:grpSpPr>
          <a:xfrm>
            <a:off x="76200" y="100012"/>
            <a:ext cx="1408112" cy="1195386"/>
            <a:chOff x="4858328" y="457200"/>
            <a:chExt cx="1408176" cy="1196023"/>
          </a:xfrm>
        </p:grpSpPr>
        <p:pic>
          <p:nvPicPr>
            <p:cNvPr id="107" name="Shape 107"/>
            <p:cNvPicPr preferRelativeResize="0"/>
            <p:nvPr/>
          </p:nvPicPr>
          <p:blipFill>
            <a:blip r:embed="rId3"/>
            <a:stretch>
              <a:fillRect/>
            </a:stretch>
          </p:blipFill>
          <p:spPr>
            <a:xfrm>
              <a:off x="4876800" y="457200"/>
              <a:ext cx="1371599" cy="914399"/>
            </a:xfrm>
            <a:prstGeom prst="rect">
              <a:avLst/>
            </a:prstGeom>
          </p:spPr>
        </p:pic>
        <p:sp>
          <p:nvSpPr>
            <p:cNvPr id="108" name="Shape 108"/>
            <p:cNvSpPr txBox="1"/>
            <p:nvPr/>
          </p:nvSpPr>
          <p:spPr>
            <a:xfrm>
              <a:off x="4858328" y="1399088"/>
              <a:ext cx="1408176" cy="254134"/>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DEFINITION 0A</a:t>
              </a:r>
            </a:p>
          </p:txBody>
        </p:sp>
      </p:grpSp>
      <p:sp>
        <p:nvSpPr>
          <p:cNvPr id="109" name="Shape 109"/>
          <p:cNvSpPr txBox="1"/>
          <p:nvPr/>
        </p:nvSpPr>
        <p:spPr>
          <a:xfrm>
            <a:off x="152400" y="1600200"/>
            <a:ext cx="8839199" cy="5045700"/>
          </a:xfrm>
          <a:prstGeom prst="rect">
            <a:avLst/>
          </a:prstGeom>
          <a:solidFill>
            <a:schemeClr val="lt1">
              <a:alpha val="75686"/>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2000" b="1" i="0" u="sng" strike="noStrike" cap="none" baseline="0">
                <a:solidFill>
                  <a:schemeClr val="dk1"/>
                </a:solidFill>
                <a:latin typeface="Calibri"/>
                <a:ea typeface="Calibri"/>
                <a:cs typeface="Calibri"/>
                <a:sym typeface="Calibri"/>
              </a:rPr>
              <a:t>DEFINITION</a:t>
            </a:r>
          </a:p>
          <a:p>
            <a:pPr marL="0" marR="0" lvl="0" indent="0" algn="l" rtl="0">
              <a:spcBef>
                <a:spcPts val="0"/>
              </a:spcBef>
              <a:spcAft>
                <a:spcPts val="0"/>
              </a:spcAft>
              <a:buSzPct val="25000"/>
              <a:buNone/>
            </a:pPr>
            <a:r>
              <a:rPr lang="en" sz="2000" b="1" i="0" u="none" strike="noStrike" cap="none" baseline="0">
                <a:solidFill>
                  <a:schemeClr val="dk1"/>
                </a:solidFill>
                <a:latin typeface="Calibri"/>
                <a:ea typeface="Calibri"/>
                <a:cs typeface="Calibri"/>
                <a:sym typeface="Calibri"/>
              </a:rPr>
              <a:t>An </a:t>
            </a:r>
            <a:r>
              <a:rPr lang="en" sz="2000" b="1">
                <a:solidFill>
                  <a:srgbClr val="FF0000"/>
                </a:solidFill>
                <a:latin typeface="Calibri"/>
                <a:ea typeface="Calibri"/>
                <a:cs typeface="Calibri"/>
                <a:sym typeface="Calibri"/>
              </a:rPr>
              <a:t>Gerund Phrase</a:t>
            </a:r>
            <a:r>
              <a:rPr lang="en" sz="2000" b="1" i="0" u="none" strike="noStrike" cap="none" baseline="0">
                <a:solidFill>
                  <a:srgbClr val="FF0000"/>
                </a:solidFill>
                <a:latin typeface="Calibri"/>
                <a:ea typeface="Calibri"/>
                <a:cs typeface="Calibri"/>
                <a:sym typeface="Calibri"/>
              </a:rPr>
              <a:t> </a:t>
            </a:r>
            <a:r>
              <a:rPr lang="en" sz="2000" b="1">
                <a:solidFill>
                  <a:schemeClr val="dk1"/>
                </a:solidFill>
                <a:latin typeface="Calibri"/>
                <a:ea typeface="Calibri"/>
                <a:cs typeface="Calibri"/>
                <a:sym typeface="Calibri"/>
              </a:rPr>
              <a:t>is a </a:t>
            </a:r>
            <a:r>
              <a:rPr lang="en" sz="2000" b="1">
                <a:solidFill>
                  <a:srgbClr val="FF0000"/>
                </a:solidFill>
                <a:latin typeface="Calibri"/>
                <a:ea typeface="Calibri"/>
                <a:cs typeface="Calibri"/>
                <a:sym typeface="Calibri"/>
              </a:rPr>
              <a:t>verbal ending in -ing</a:t>
            </a:r>
            <a:r>
              <a:rPr lang="en" sz="2000" b="1">
                <a:solidFill>
                  <a:schemeClr val="dk1"/>
                </a:solidFill>
                <a:latin typeface="Calibri"/>
                <a:ea typeface="Calibri"/>
                <a:cs typeface="Calibri"/>
                <a:sym typeface="Calibri"/>
              </a:rPr>
              <a:t> that also works like another part of speech.  Gerunds, like participial phrases, show action, so they act like verbs, but they also </a:t>
            </a:r>
            <a:r>
              <a:rPr lang="en" sz="2000" b="1">
                <a:solidFill>
                  <a:srgbClr val="FF0000"/>
                </a:solidFill>
                <a:latin typeface="Calibri"/>
                <a:ea typeface="Calibri"/>
                <a:cs typeface="Calibri"/>
                <a:sym typeface="Calibri"/>
              </a:rPr>
              <a:t>name</a:t>
            </a:r>
            <a:r>
              <a:rPr lang="en" sz="2000" b="1">
                <a:solidFill>
                  <a:schemeClr val="dk1"/>
                </a:solidFill>
                <a:latin typeface="Calibri"/>
                <a:ea typeface="Calibri"/>
                <a:cs typeface="Calibri"/>
                <a:sym typeface="Calibri"/>
              </a:rPr>
              <a:t>, so they act like </a:t>
            </a:r>
            <a:r>
              <a:rPr lang="en" sz="2000" b="1">
                <a:solidFill>
                  <a:srgbClr val="FF0000"/>
                </a:solidFill>
                <a:latin typeface="Calibri"/>
                <a:ea typeface="Calibri"/>
                <a:cs typeface="Calibri"/>
                <a:sym typeface="Calibri"/>
              </a:rPr>
              <a:t>nouns.</a:t>
            </a:r>
          </a:p>
          <a:p>
            <a:endParaRPr lang="en" sz="2000" b="1">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 sz="2000" b="1">
                <a:solidFill>
                  <a:srgbClr val="FF0000"/>
                </a:solidFill>
                <a:latin typeface="Calibri"/>
                <a:ea typeface="Calibri"/>
                <a:cs typeface="Calibri"/>
                <a:sym typeface="Calibri"/>
              </a:rPr>
              <a:t>Gerunds </a:t>
            </a:r>
            <a:r>
              <a:rPr lang="en" sz="2000" b="1">
                <a:latin typeface="Calibri"/>
                <a:ea typeface="Calibri"/>
                <a:cs typeface="Calibri"/>
                <a:sym typeface="Calibri"/>
              </a:rPr>
              <a:t>always end in</a:t>
            </a:r>
            <a:r>
              <a:rPr lang="en" sz="2000" b="1">
                <a:solidFill>
                  <a:srgbClr val="FF0000"/>
                </a:solidFill>
                <a:latin typeface="Calibri"/>
                <a:ea typeface="Calibri"/>
                <a:cs typeface="Calibri"/>
                <a:sym typeface="Calibri"/>
              </a:rPr>
              <a:t> -ing, like present participles.</a:t>
            </a:r>
            <a:r>
              <a:rPr lang="en" sz="2000" b="1">
                <a:latin typeface="Calibri"/>
                <a:ea typeface="Calibri"/>
                <a:cs typeface="Calibri"/>
                <a:sym typeface="Calibri"/>
              </a:rPr>
              <a:t>  Unlike participles though, </a:t>
            </a:r>
            <a:r>
              <a:rPr lang="en" sz="2000" b="1">
                <a:solidFill>
                  <a:srgbClr val="FF0000"/>
                </a:solidFill>
                <a:latin typeface="Calibri"/>
                <a:ea typeface="Calibri"/>
                <a:cs typeface="Calibri"/>
                <a:sym typeface="Calibri"/>
              </a:rPr>
              <a:t>gerunds cannot be removed</a:t>
            </a:r>
            <a:r>
              <a:rPr lang="en" sz="2000" b="1">
                <a:latin typeface="Calibri"/>
                <a:ea typeface="Calibri"/>
                <a:cs typeface="Calibri"/>
                <a:sym typeface="Calibri"/>
              </a:rPr>
              <a:t> from the sentence, because they act as an essential part of the sentence.</a:t>
            </a:r>
          </a:p>
          <a:p>
            <a:endParaRPr lang="en" sz="2000" b="1">
              <a:latin typeface="Calibri"/>
              <a:ea typeface="Calibri"/>
              <a:cs typeface="Calibri"/>
              <a:sym typeface="Calibri"/>
            </a:endParaRPr>
          </a:p>
          <a:p>
            <a:endParaRPr lang="en" sz="2000" b="1">
              <a:latin typeface="Calibri"/>
              <a:ea typeface="Calibri"/>
              <a:cs typeface="Calibri"/>
              <a:sym typeface="Calibri"/>
            </a:endParaRPr>
          </a:p>
          <a:p>
            <a:pPr marR="0" lvl="0" algn="l" rtl="0">
              <a:spcBef>
                <a:spcPts val="0"/>
              </a:spcBef>
              <a:spcAft>
                <a:spcPts val="0"/>
              </a:spcAft>
              <a:buNone/>
            </a:pPr>
            <a:r>
              <a:rPr lang="en" sz="2000" b="1" u="sng">
                <a:latin typeface="Calibri"/>
                <a:ea typeface="Calibri"/>
                <a:cs typeface="Calibri"/>
                <a:sym typeface="Calibri"/>
              </a:rPr>
              <a:t>Example: </a:t>
            </a:r>
          </a:p>
          <a:p>
            <a:pPr marR="0" lvl="0" algn="l" rtl="0">
              <a:spcBef>
                <a:spcPts val="0"/>
              </a:spcBef>
              <a:spcAft>
                <a:spcPts val="0"/>
              </a:spcAft>
              <a:buNone/>
            </a:pPr>
            <a:r>
              <a:rPr lang="en" sz="2000" b="1">
                <a:solidFill>
                  <a:srgbClr val="FF0000"/>
                </a:solidFill>
                <a:latin typeface="Calibri"/>
                <a:ea typeface="Calibri"/>
                <a:cs typeface="Calibri"/>
                <a:sym typeface="Calibri"/>
              </a:rPr>
              <a:t>Present Participle</a:t>
            </a:r>
            <a:r>
              <a:rPr lang="en" sz="2000" b="1">
                <a:latin typeface="Calibri"/>
                <a:ea typeface="Calibri"/>
                <a:cs typeface="Calibri"/>
                <a:sym typeface="Calibri"/>
              </a:rPr>
              <a:t> (removable):</a:t>
            </a:r>
            <a:r>
              <a:rPr lang="en" sz="2000" b="1">
                <a:solidFill>
                  <a:srgbClr val="FF0000"/>
                </a:solidFill>
                <a:latin typeface="Calibri"/>
                <a:ea typeface="Calibri"/>
                <a:cs typeface="Calibri"/>
                <a:sym typeface="Calibri"/>
              </a:rPr>
              <a:t> </a:t>
            </a:r>
            <a:r>
              <a:rPr lang="en" sz="2000" b="1">
                <a:latin typeface="Calibri"/>
                <a:ea typeface="Calibri"/>
                <a:cs typeface="Calibri"/>
                <a:sym typeface="Calibri"/>
              </a:rPr>
              <a:t>Ricky, </a:t>
            </a:r>
            <a:r>
              <a:rPr lang="en" sz="2000" b="1">
                <a:solidFill>
                  <a:srgbClr val="FF0000"/>
                </a:solidFill>
                <a:latin typeface="Calibri"/>
                <a:ea typeface="Calibri"/>
                <a:cs typeface="Calibri"/>
                <a:sym typeface="Calibri"/>
              </a:rPr>
              <a:t>going down the staircase backward</a:t>
            </a:r>
            <a:r>
              <a:rPr lang="en" sz="2000" b="1">
                <a:latin typeface="Calibri"/>
                <a:ea typeface="Calibri"/>
                <a:cs typeface="Calibri"/>
                <a:sym typeface="Calibri"/>
              </a:rPr>
              <a:t>, was very unsteady.</a:t>
            </a:r>
          </a:p>
          <a:p>
            <a:pPr marR="0" lvl="0" algn="l" rtl="0">
              <a:spcBef>
                <a:spcPts val="0"/>
              </a:spcBef>
              <a:spcAft>
                <a:spcPts val="0"/>
              </a:spcAft>
              <a:buNone/>
            </a:pPr>
            <a:r>
              <a:rPr lang="en" sz="2000" b="1">
                <a:solidFill>
                  <a:srgbClr val="FF0000"/>
                </a:solidFill>
                <a:latin typeface="Calibri"/>
                <a:ea typeface="Calibri"/>
                <a:cs typeface="Calibri"/>
                <a:sym typeface="Calibri"/>
              </a:rPr>
              <a:t>Gerund</a:t>
            </a:r>
            <a:r>
              <a:rPr lang="en" sz="2000" b="1">
                <a:latin typeface="Calibri"/>
                <a:ea typeface="Calibri"/>
                <a:cs typeface="Calibri"/>
                <a:sym typeface="Calibri"/>
              </a:rPr>
              <a:t> (not removable): His mom had warned Ricky about </a:t>
            </a:r>
            <a:r>
              <a:rPr lang="en" sz="2000" b="1">
                <a:solidFill>
                  <a:srgbClr val="FF0000"/>
                </a:solidFill>
                <a:latin typeface="Calibri"/>
                <a:ea typeface="Calibri"/>
                <a:cs typeface="Calibri"/>
                <a:sym typeface="Calibri"/>
              </a:rPr>
              <a:t>going down the staircase backward. </a:t>
            </a:r>
          </a:p>
        </p:txBody>
      </p:sp>
      <p:pic>
        <p:nvPicPr>
          <p:cNvPr id="110" name="Shape 110"/>
          <p:cNvPicPr preferRelativeResize="0"/>
          <p:nvPr/>
        </p:nvPicPr>
        <p:blipFill>
          <a:blip r:embed="rId4"/>
          <a:stretch>
            <a:fillRect/>
          </a:stretch>
        </p:blipFill>
        <p:spPr>
          <a:xfrm rot="1142258">
            <a:off x="1746249" y="604838"/>
            <a:ext cx="631824" cy="811212"/>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2667000" y="600075"/>
            <a:ext cx="5333999" cy="923999"/>
          </a:xfrm>
          <a:prstGeom prst="rect">
            <a:avLst/>
          </a:prstGeom>
          <a:solidFill>
            <a:schemeClr val="lt1">
              <a:alpha val="7451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16" name="Shape 116"/>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Gerund Phrase</a:t>
            </a:r>
          </a:p>
          <a:p>
            <a:endParaRPr lang="en" sz="1600">
              <a:solidFill>
                <a:srgbClr val="494429"/>
              </a:solidFill>
              <a:latin typeface="Arial Black"/>
              <a:ea typeface="Arial Black"/>
              <a:cs typeface="Arial Black"/>
              <a:sym typeface="Arial Black"/>
            </a:endParaRPr>
          </a:p>
        </p:txBody>
      </p:sp>
      <p:grpSp>
        <p:nvGrpSpPr>
          <p:cNvPr id="117" name="Shape 117"/>
          <p:cNvGrpSpPr/>
          <p:nvPr/>
        </p:nvGrpSpPr>
        <p:grpSpPr>
          <a:xfrm>
            <a:off x="76417" y="100027"/>
            <a:ext cx="1408199" cy="1195390"/>
            <a:chOff x="4858328" y="457200"/>
            <a:chExt cx="1408199" cy="1195988"/>
          </a:xfrm>
        </p:grpSpPr>
        <p:pic>
          <p:nvPicPr>
            <p:cNvPr id="118" name="Shape 118"/>
            <p:cNvPicPr preferRelativeResize="0"/>
            <p:nvPr/>
          </p:nvPicPr>
          <p:blipFill>
            <a:blip r:embed="rId3"/>
            <a:stretch>
              <a:fillRect/>
            </a:stretch>
          </p:blipFill>
          <p:spPr>
            <a:xfrm>
              <a:off x="4876800" y="457200"/>
              <a:ext cx="1371599" cy="914400"/>
            </a:xfrm>
            <a:prstGeom prst="rect">
              <a:avLst/>
            </a:prstGeom>
          </p:spPr>
        </p:pic>
        <p:sp>
          <p:nvSpPr>
            <p:cNvPr id="119" name="Shape 119"/>
            <p:cNvSpPr txBox="1"/>
            <p:nvPr/>
          </p:nvSpPr>
          <p:spPr>
            <a:xfrm>
              <a:off x="4858328" y="1399088"/>
              <a:ext cx="1408199" cy="254100"/>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DEFINITION 0A</a:t>
              </a:r>
            </a:p>
          </p:txBody>
        </p:sp>
      </p:grpSp>
      <p:sp>
        <p:nvSpPr>
          <p:cNvPr id="120" name="Shape 120"/>
          <p:cNvSpPr txBox="1"/>
          <p:nvPr/>
        </p:nvSpPr>
        <p:spPr>
          <a:xfrm>
            <a:off x="152400" y="1600200"/>
            <a:ext cx="8839199" cy="5045700"/>
          </a:xfrm>
          <a:prstGeom prst="rect">
            <a:avLst/>
          </a:prstGeom>
          <a:solidFill>
            <a:schemeClr val="lt1">
              <a:alpha val="75690"/>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2000" b="1" u="sng" dirty="0">
                <a:solidFill>
                  <a:schemeClr val="dk1"/>
                </a:solidFill>
                <a:latin typeface="Calibri"/>
                <a:ea typeface="Calibri"/>
                <a:cs typeface="Calibri"/>
                <a:sym typeface="Calibri"/>
              </a:rPr>
              <a:t>How gerunds act like nouns:</a:t>
            </a:r>
          </a:p>
          <a:p>
            <a:endParaRPr lang="en" sz="2000" b="1" u="sng"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2000" dirty="0">
                <a:solidFill>
                  <a:schemeClr val="dk1"/>
                </a:solidFill>
                <a:latin typeface="Calibri"/>
                <a:ea typeface="Calibri"/>
                <a:cs typeface="Calibri"/>
                <a:sym typeface="Calibri"/>
              </a:rPr>
              <a:t>Use the gerund phrase “sunbathing in the summer” to complete the following sentences.</a:t>
            </a:r>
          </a:p>
          <a:p>
            <a:endParaRPr lang="en" sz="200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2000" b="1" dirty="0">
                <a:solidFill>
                  <a:schemeClr val="dk1"/>
                </a:solidFill>
                <a:latin typeface="Calibri"/>
                <a:ea typeface="Calibri"/>
                <a:cs typeface="Calibri"/>
                <a:sym typeface="Calibri"/>
              </a:rPr>
              <a:t>1.  __________ if fun (subject).</a:t>
            </a:r>
          </a:p>
          <a:p>
            <a:pPr marL="0" marR="0" lvl="0" indent="0" algn="l" rtl="0">
              <a:spcBef>
                <a:spcPts val="0"/>
              </a:spcBef>
              <a:spcAft>
                <a:spcPts val="0"/>
              </a:spcAft>
              <a:buSzPct val="25000"/>
              <a:buNone/>
            </a:pPr>
            <a:r>
              <a:rPr lang="en" sz="2000" b="1" dirty="0">
                <a:solidFill>
                  <a:schemeClr val="dk1"/>
                </a:solidFill>
                <a:latin typeface="Calibri"/>
                <a:ea typeface="Calibri"/>
                <a:cs typeface="Calibri"/>
                <a:sym typeface="Calibri"/>
              </a:rPr>
              <a:t>2.  We like __________ (</a:t>
            </a:r>
            <a:r>
              <a:rPr lang="en" sz="2000" b="1" dirty="0" smtClean="0">
                <a:solidFill>
                  <a:schemeClr val="dk1"/>
                </a:solidFill>
                <a:latin typeface="Calibri"/>
                <a:ea typeface="Calibri"/>
                <a:cs typeface="Calibri"/>
                <a:sym typeface="Calibri"/>
              </a:rPr>
              <a:t>direct </a:t>
            </a:r>
            <a:r>
              <a:rPr lang="en" sz="2000" b="1" dirty="0">
                <a:solidFill>
                  <a:schemeClr val="dk1"/>
                </a:solidFill>
                <a:latin typeface="Calibri"/>
                <a:ea typeface="Calibri"/>
                <a:cs typeface="Calibri"/>
                <a:sym typeface="Calibri"/>
              </a:rPr>
              <a:t>object).</a:t>
            </a:r>
          </a:p>
          <a:p>
            <a:pPr marL="0" marR="0" lvl="0" indent="0" algn="l" rtl="0">
              <a:spcBef>
                <a:spcPts val="0"/>
              </a:spcBef>
              <a:spcAft>
                <a:spcPts val="0"/>
              </a:spcAft>
              <a:buSzPct val="25000"/>
              <a:buNone/>
            </a:pPr>
            <a:r>
              <a:rPr lang="en" sz="2000" b="1" dirty="0">
                <a:solidFill>
                  <a:schemeClr val="dk1"/>
                </a:solidFill>
                <a:latin typeface="Calibri"/>
                <a:ea typeface="Calibri"/>
                <a:cs typeface="Calibri"/>
                <a:sym typeface="Calibri"/>
              </a:rPr>
              <a:t>3.  They talked about ___________. (object of preposition)</a:t>
            </a:r>
          </a:p>
          <a:p>
            <a:pPr marL="0" marR="0" lvl="0" indent="0" algn="l" rtl="0">
              <a:spcBef>
                <a:spcPts val="0"/>
              </a:spcBef>
              <a:spcAft>
                <a:spcPts val="0"/>
              </a:spcAft>
              <a:buSzPct val="25000"/>
              <a:buNone/>
            </a:pPr>
            <a:r>
              <a:rPr lang="en" sz="2000" b="1" dirty="0">
                <a:solidFill>
                  <a:schemeClr val="dk1"/>
                </a:solidFill>
                <a:latin typeface="Calibri"/>
                <a:ea typeface="Calibri"/>
                <a:cs typeface="Calibri"/>
                <a:sym typeface="Calibri"/>
              </a:rPr>
              <a:t>4.  A great leisure activity is _______________. (subject complement)</a:t>
            </a:r>
          </a:p>
          <a:p>
            <a:pPr marL="0" marR="0" lvl="0" indent="0" algn="l" rtl="0">
              <a:spcBef>
                <a:spcPts val="0"/>
              </a:spcBef>
              <a:spcAft>
                <a:spcPts val="0"/>
              </a:spcAft>
              <a:buSzPct val="25000"/>
              <a:buNone/>
            </a:pPr>
            <a:r>
              <a:rPr lang="en" sz="2000" b="1" dirty="0">
                <a:solidFill>
                  <a:schemeClr val="dk1"/>
                </a:solidFill>
                <a:latin typeface="Calibri"/>
                <a:ea typeface="Calibri"/>
                <a:cs typeface="Calibri"/>
                <a:sym typeface="Calibri"/>
              </a:rPr>
              <a:t>5.  Their favorite pastime, ___________, is enjoyed by many (appositive).</a:t>
            </a:r>
          </a:p>
          <a:p>
            <a:endParaRPr lang="en" sz="2000" b="1" dirty="0">
              <a:solidFill>
                <a:schemeClr val="dk1"/>
              </a:solidFill>
              <a:latin typeface="Calibri"/>
              <a:ea typeface="Calibri"/>
              <a:cs typeface="Calibri"/>
              <a:sym typeface="Calibri"/>
            </a:endParaRPr>
          </a:p>
          <a:p>
            <a:endParaRPr lang="en" sz="2000" b="1" dirty="0">
              <a:solidFill>
                <a:schemeClr val="dk1"/>
              </a:solidFill>
              <a:latin typeface="Calibri"/>
              <a:ea typeface="Calibri"/>
              <a:cs typeface="Calibri"/>
              <a:sym typeface="Calibri"/>
            </a:endParaRPr>
          </a:p>
        </p:txBody>
      </p:sp>
      <p:pic>
        <p:nvPicPr>
          <p:cNvPr id="121" name="Shape 121"/>
          <p:cNvPicPr preferRelativeResize="0"/>
          <p:nvPr/>
        </p:nvPicPr>
        <p:blipFill>
          <a:blip r:embed="rId4"/>
          <a:stretch>
            <a:fillRect/>
          </a:stretch>
        </p:blipFill>
        <p:spPr>
          <a:xfrm rot="1142256">
            <a:off x="1746250" y="604837"/>
            <a:ext cx="631824" cy="811212"/>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subTitle" idx="1"/>
          </p:nvPr>
        </p:nvSpPr>
        <p:spPr>
          <a:xfrm>
            <a:off x="2590800" y="609600"/>
            <a:ext cx="5486399" cy="990599"/>
          </a:xfrm>
          <a:prstGeom prst="rect">
            <a:avLst/>
          </a:prstGeom>
          <a:solidFill>
            <a:schemeClr val="lt1">
              <a:alpha val="74509"/>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STEP 1:  </a:t>
            </a:r>
            <a:r>
              <a:rPr lang="en" sz="1800" b="1" i="0" u="none" strike="noStrike" cap="none" baseline="0">
                <a:solidFill>
                  <a:schemeClr val="dk1"/>
                </a:solidFill>
                <a:latin typeface="Calibri"/>
                <a:ea typeface="Calibri"/>
                <a:cs typeface="Calibri"/>
                <a:sym typeface="Calibri"/>
              </a:rPr>
              <a:t>Match the Sentence with the</a:t>
            </a:r>
            <a:r>
              <a:rPr lang="en" sz="1800" b="1">
                <a:solidFill>
                  <a:schemeClr val="dk1"/>
                </a:solidFill>
              </a:rPr>
              <a:t> gerund phrase</a:t>
            </a:r>
            <a:r>
              <a:rPr lang="en" sz="1800" b="1" i="0" u="none" strike="noStrike" cap="none" baseline="0">
                <a:solidFill>
                  <a:schemeClr val="dk1"/>
                </a:solidFill>
                <a:latin typeface="Calibri"/>
                <a:ea typeface="Calibri"/>
                <a:cs typeface="Calibri"/>
                <a:sym typeface="Calibri"/>
              </a:rPr>
              <a:t> that fits best.  Write down your Answers.</a:t>
            </a:r>
          </a:p>
        </p:txBody>
      </p:sp>
      <p:sp>
        <p:nvSpPr>
          <p:cNvPr id="127" name="Shape 127"/>
          <p:cNvSpPr txBox="1"/>
          <p:nvPr/>
        </p:nvSpPr>
        <p:spPr>
          <a:xfrm>
            <a:off x="76200" y="17526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1.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Building the railroad involved ___________________________.</a:t>
            </a:r>
            <a:r>
              <a:rPr lang="en" sz="1600" b="1" i="0" u="none" strike="noStrike" cap="none" baseline="0">
                <a:solidFill>
                  <a:schemeClr val="dk1"/>
                </a:solidFill>
                <a:latin typeface="Calibri"/>
                <a:ea typeface="Calibri"/>
                <a:cs typeface="Calibri"/>
                <a:sym typeface="Calibri"/>
              </a:rPr>
              <a:t>  </a:t>
            </a:r>
          </a:p>
          <a:p>
            <a:pPr marL="342900" marR="0" lvl="0" indent="-342900" algn="r" rtl="0">
              <a:spcBef>
                <a:spcPts val="320"/>
              </a:spcBef>
              <a:spcAft>
                <a:spcPts val="0"/>
              </a:spcAft>
              <a:buClr>
                <a:srgbClr val="888888"/>
              </a:buClr>
              <a:buSzPct val="25000"/>
              <a:buFont typeface="Calibri"/>
              <a:buNone/>
            </a:pPr>
            <a:r>
              <a:rPr lang="en" b="1">
                <a:solidFill>
                  <a:schemeClr val="dk1"/>
                </a:solidFill>
                <a:latin typeface="Calibri"/>
                <a:ea typeface="Calibri"/>
                <a:cs typeface="Calibri"/>
                <a:sym typeface="Calibri"/>
              </a:rPr>
              <a:t>Stephen E. Ambrose, </a:t>
            </a:r>
            <a:r>
              <a:rPr lang="en" b="1" i="1">
                <a:solidFill>
                  <a:schemeClr val="dk1"/>
                </a:solidFill>
                <a:latin typeface="Calibri"/>
                <a:ea typeface="Calibri"/>
                <a:cs typeface="Calibri"/>
                <a:sym typeface="Calibri"/>
              </a:rPr>
              <a:t>Nothing Like it in the World</a:t>
            </a:r>
            <a:r>
              <a:rPr lang="en" sz="1400" b="1" i="1" u="none" strike="noStrike" cap="none" baseline="0">
                <a:solidFill>
                  <a:schemeClr val="dk1"/>
                </a:solidFill>
                <a:latin typeface="Calibri"/>
                <a:ea typeface="Calibri"/>
                <a:cs typeface="Calibri"/>
                <a:sym typeface="Calibri"/>
              </a:rPr>
              <a:t> </a:t>
            </a:r>
          </a:p>
        </p:txBody>
      </p:sp>
      <p:sp>
        <p:nvSpPr>
          <p:cNvPr id="128" name="Shape 128"/>
          <p:cNvSpPr txBox="1"/>
          <p:nvPr/>
        </p:nvSpPr>
        <p:spPr>
          <a:xfrm>
            <a:off x="76200" y="2762250"/>
            <a:ext cx="6019799" cy="673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2. </a:t>
            </a:r>
            <a:r>
              <a:rPr lang="en" sz="1600" b="1">
                <a:solidFill>
                  <a:schemeClr val="dk1"/>
                </a:solidFill>
                <a:latin typeface="Calibri"/>
                <a:ea typeface="Calibri"/>
                <a:cs typeface="Calibri"/>
                <a:sym typeface="Calibri"/>
              </a:rPr>
              <a:t>God had not stuck Wesley dead for________________________.</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Langston Hughes, </a:t>
            </a:r>
            <a:r>
              <a:rPr lang="en" b="1" i="1">
                <a:solidFill>
                  <a:schemeClr val="dk1"/>
                </a:solidFill>
                <a:latin typeface="Calibri"/>
                <a:ea typeface="Calibri"/>
                <a:cs typeface="Calibri"/>
                <a:sym typeface="Calibri"/>
              </a:rPr>
              <a:t>The Big Sea</a:t>
            </a:r>
          </a:p>
        </p:txBody>
      </p:sp>
      <p:sp>
        <p:nvSpPr>
          <p:cNvPr id="129" name="Shape 129"/>
          <p:cNvSpPr txBox="1"/>
          <p:nvPr/>
        </p:nvSpPr>
        <p:spPr>
          <a:xfrm>
            <a:off x="76200" y="4515850"/>
            <a:ext cx="6019799" cy="9728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a:solidFill>
                  <a:srgbClr val="FF0000"/>
                </a:solidFill>
                <a:latin typeface="Calibri"/>
                <a:ea typeface="Calibri"/>
                <a:cs typeface="Calibri"/>
                <a:sym typeface="Calibri"/>
              </a:rPr>
              <a:t>4</a:t>
            </a:r>
            <a:r>
              <a:rPr lang="en" sz="1600" b="1" i="0" u="none" strike="noStrike" cap="none" baseline="0">
                <a:solidFill>
                  <a:srgbClr val="FF0000"/>
                </a:solidFill>
                <a:latin typeface="Calibri"/>
                <a:ea typeface="Calibri"/>
                <a:cs typeface="Calibri"/>
                <a:sym typeface="Calibri"/>
              </a:rPr>
              <a:t>.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In the process of ____________________ we must not be guilty of wrongful deeds</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Martin Luther King Jr., “I Have a Dream”</a:t>
            </a:r>
          </a:p>
        </p:txBody>
      </p:sp>
      <p:sp>
        <p:nvSpPr>
          <p:cNvPr id="130" name="Shape 130"/>
          <p:cNvSpPr txBox="1"/>
          <p:nvPr/>
        </p:nvSpPr>
        <p:spPr>
          <a:xfrm>
            <a:off x="76200" y="35357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a:solidFill>
                  <a:srgbClr val="FF0000"/>
                </a:solidFill>
                <a:latin typeface="Calibri"/>
                <a:ea typeface="Calibri"/>
                <a:cs typeface="Calibri"/>
                <a:sym typeface="Calibri"/>
              </a:rPr>
              <a:t>3</a:t>
            </a:r>
            <a:r>
              <a:rPr lang="en" sz="1600" b="1" i="0" u="none" strike="noStrike" cap="none" baseline="0">
                <a:solidFill>
                  <a:srgbClr val="FF0000"/>
                </a:solidFill>
                <a:latin typeface="Calibri"/>
                <a:ea typeface="Calibri"/>
                <a:cs typeface="Calibri"/>
                <a:sym typeface="Calibri"/>
              </a:rPr>
              <a:t>.  </a:t>
            </a:r>
            <a:r>
              <a:rPr lang="en" sz="1600" b="1">
                <a:solidFill>
                  <a:schemeClr val="dk1"/>
                </a:solidFill>
                <a:latin typeface="Calibri"/>
                <a:ea typeface="Calibri"/>
                <a:cs typeface="Calibri"/>
                <a:sym typeface="Calibri"/>
              </a:rPr>
              <a:t>_____________________ is literally an expression of your differences, or agreements of opinion, with the author.</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Mortimer Adler,</a:t>
            </a:r>
            <a:r>
              <a:rPr lang="en" sz="1400" b="1" i="0" u="none" strike="noStrike" cap="none" baseline="0">
                <a:solidFill>
                  <a:schemeClr val="dk1"/>
                </a:solidFill>
                <a:latin typeface="Calibri"/>
                <a:ea typeface="Calibri"/>
                <a:cs typeface="Calibri"/>
                <a:sym typeface="Calibri"/>
              </a:rPr>
              <a:t> </a:t>
            </a:r>
            <a:r>
              <a:rPr lang="en" b="1">
                <a:solidFill>
                  <a:schemeClr val="dk1"/>
                </a:solidFill>
                <a:latin typeface="Calibri"/>
                <a:ea typeface="Calibri"/>
                <a:cs typeface="Calibri"/>
                <a:sym typeface="Calibri"/>
              </a:rPr>
              <a:t>“How to Mark a Book”</a:t>
            </a:r>
          </a:p>
        </p:txBody>
      </p:sp>
      <p:graphicFrame>
        <p:nvGraphicFramePr>
          <p:cNvPr id="131" name="Shape 131"/>
          <p:cNvGraphicFramePr/>
          <p:nvPr/>
        </p:nvGraphicFramePr>
        <p:xfrm>
          <a:off x="6248400" y="1766888"/>
          <a:ext cx="2819400" cy="4497965"/>
        </p:xfrm>
        <a:graphic>
          <a:graphicData uri="http://schemas.openxmlformats.org/drawingml/2006/table">
            <a:tbl>
              <a:tblPr firstRow="1" bandRow="1">
                <a:noFill/>
                <a:tableStyleId>{11D6707F-DB08-4333-8F1A-59FCE796809A}</a:tableStyleId>
              </a:tblPr>
              <a:tblGrid>
                <a:gridCol w="2819400"/>
              </a:tblGrid>
              <a:tr h="442575">
                <a:tc>
                  <a:txBody>
                    <a:bodyPr/>
                    <a:lstStyle/>
                    <a:p>
                      <a:pPr lvl="0" algn="ctr" rtl="0">
                        <a:buSzPct val="25000"/>
                        <a:buNone/>
                      </a:pPr>
                      <a:r>
                        <a:rPr lang="en" sz="1600"/>
                        <a:t>Delayed Adverb Bank</a:t>
                      </a:r>
                    </a:p>
                  </a:txBody>
                  <a:tcPr marL="91450" marR="91450" marT="45725" marB="45725">
                    <a:solidFill>
                      <a:srgbClr val="5F497A">
                        <a:alpha val="80000"/>
                      </a:srgbClr>
                    </a:solidFill>
                  </a:tcPr>
                </a:tc>
              </a:tr>
              <a:tr h="777625">
                <a:tc>
                  <a:txBody>
                    <a:bodyPr/>
                    <a:lstStyle/>
                    <a:p>
                      <a:pPr lvl="0" algn="l" rtl="0">
                        <a:spcBef>
                          <a:spcPts val="0"/>
                        </a:spcBef>
                        <a:spcAft>
                          <a:spcPts val="0"/>
                        </a:spcAft>
                        <a:buSzPct val="25000"/>
                        <a:buNone/>
                      </a:pPr>
                      <a:r>
                        <a:rPr lang="en" b="1"/>
                        <a:t>A. </a:t>
                      </a:r>
                      <a:r>
                        <a:rPr lang="en" b="1">
                          <a:solidFill>
                            <a:schemeClr val="dk1"/>
                          </a:solidFill>
                        </a:rPr>
                        <a:t>making notes in the margins of a book</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B. getting easier to see through until all your failing insides are in plain view and everyone’s business</a:t>
                      </a:r>
                    </a:p>
                  </a:txBody>
                  <a:tcPr marL="91450" marR="91450" marT="45725" marB="45725">
                    <a:solidFill>
                      <a:srgbClr val="E5DFEC">
                        <a:alpha val="80000"/>
                      </a:srgbClr>
                    </a:solidFill>
                  </a:tcPr>
                </a:tc>
              </a:tr>
              <a:tr h="777625">
                <a:tc>
                  <a:txBody>
                    <a:bodyPr/>
                    <a:lstStyle/>
                    <a:p>
                      <a:pPr lvl="0" algn="l" rtl="0">
                        <a:spcBef>
                          <a:spcPts val="0"/>
                        </a:spcBef>
                        <a:spcAft>
                          <a:spcPts val="0"/>
                        </a:spcAft>
                        <a:buSzPct val="25000"/>
                        <a:buNone/>
                      </a:pPr>
                      <a:r>
                        <a:rPr lang="en" b="1"/>
                        <a:t>C. building a grade, laying ties, laying rails, spiking in rails, filling in ballast</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D. gaining our rightful place</a:t>
                      </a:r>
                    </a:p>
                  </a:txBody>
                  <a:tcPr marL="91450" marR="91450" marT="45725" marB="45725">
                    <a:solidFill>
                      <a:srgbClr val="E5DFEC">
                        <a:alpha val="80000"/>
                      </a:srgbClr>
                    </a:solidFill>
                  </a:tcPr>
                </a:tc>
              </a:tr>
              <a:tr h="777625">
                <a:tc>
                  <a:txBody>
                    <a:bodyPr/>
                    <a:lstStyle/>
                    <a:p>
                      <a:pPr lvl="0" algn="l" rtl="0">
                        <a:spcBef>
                          <a:spcPts val="0"/>
                        </a:spcBef>
                        <a:spcAft>
                          <a:spcPts val="0"/>
                        </a:spcAft>
                        <a:buSzPct val="25000"/>
                        <a:buNone/>
                      </a:pPr>
                      <a:r>
                        <a:rPr lang="en" b="1">
                          <a:solidFill>
                            <a:schemeClr val="dk1"/>
                          </a:solidFill>
                        </a:rPr>
                        <a:t>E.  taking His name in vain or for lying in the temple</a:t>
                      </a:r>
                    </a:p>
                  </a:txBody>
                  <a:tcPr marL="91450" marR="91450" marT="45725" marB="45725">
                    <a:solidFill>
                      <a:srgbClr val="CCC0D9">
                        <a:alpha val="80000"/>
                      </a:srgbClr>
                    </a:solidFill>
                  </a:tcPr>
                </a:tc>
              </a:tr>
            </a:tbl>
          </a:graphicData>
        </a:graphic>
      </p:graphicFrame>
      <p:grpSp>
        <p:nvGrpSpPr>
          <p:cNvPr id="132" name="Shape 132"/>
          <p:cNvGrpSpPr/>
          <p:nvPr/>
        </p:nvGrpSpPr>
        <p:grpSpPr>
          <a:xfrm>
            <a:off x="39687" y="76200"/>
            <a:ext cx="1408111" cy="1349375"/>
            <a:chOff x="2648527" y="533400"/>
            <a:chExt cx="1408176" cy="1348196"/>
          </a:xfrm>
        </p:grpSpPr>
        <p:pic>
          <p:nvPicPr>
            <p:cNvPr id="133" name="Shape 133"/>
            <p:cNvPicPr preferRelativeResize="0"/>
            <p:nvPr/>
          </p:nvPicPr>
          <p:blipFill>
            <a:blip r:embed="rId3"/>
            <a:stretch>
              <a:fillRect/>
            </a:stretch>
          </p:blipFill>
          <p:spPr>
            <a:xfrm>
              <a:off x="2667000" y="533400"/>
              <a:ext cx="1371600" cy="914400"/>
            </a:xfrm>
            <a:prstGeom prst="rect">
              <a:avLst/>
            </a:prstGeom>
          </p:spPr>
        </p:pic>
        <p:sp>
          <p:nvSpPr>
            <p:cNvPr id="134" name="Shape 134"/>
            <p:cNvSpPr txBox="1"/>
            <p:nvPr/>
          </p:nvSpPr>
          <p:spPr>
            <a:xfrm>
              <a:off x="2648527" y="1466033"/>
              <a:ext cx="1408176" cy="415562"/>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1A MATCHING</a:t>
              </a:r>
            </a:p>
          </p:txBody>
        </p:sp>
      </p:grpSp>
      <p:sp>
        <p:nvSpPr>
          <p:cNvPr id="135" name="Shape 13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Gerund Phrase</a:t>
            </a:r>
          </a:p>
          <a:p>
            <a:endParaRPr lang="en" sz="1600">
              <a:solidFill>
                <a:srgbClr val="494429"/>
              </a:solidFill>
              <a:latin typeface="Arial Black"/>
              <a:ea typeface="Arial Black"/>
              <a:cs typeface="Arial Black"/>
              <a:sym typeface="Arial Black"/>
            </a:endParaRPr>
          </a:p>
        </p:txBody>
      </p:sp>
      <p:pic>
        <p:nvPicPr>
          <p:cNvPr id="136" name="Shape 136"/>
          <p:cNvPicPr preferRelativeResize="0"/>
          <p:nvPr/>
        </p:nvPicPr>
        <p:blipFill>
          <a:blip r:embed="rId4"/>
          <a:stretch>
            <a:fillRect/>
          </a:stretch>
        </p:blipFill>
        <p:spPr>
          <a:xfrm rot="1142258">
            <a:off x="1746249" y="604838"/>
            <a:ext cx="631824" cy="811212"/>
          </a:xfrm>
          <a:prstGeom prst="rect">
            <a:avLst/>
          </a:prstGeom>
        </p:spPr>
      </p:pic>
      <p:pic>
        <p:nvPicPr>
          <p:cNvPr id="137" name="Shape 137"/>
          <p:cNvPicPr preferRelativeResize="0"/>
          <p:nvPr/>
        </p:nvPicPr>
        <p:blipFill>
          <a:blip r:embed="rId4"/>
          <a:stretch>
            <a:fillRect/>
          </a:stretch>
        </p:blipFill>
        <p:spPr>
          <a:xfrm rot="1142258">
            <a:off x="266699" y="5965824"/>
            <a:ext cx="631824" cy="811212"/>
          </a:xfrm>
          <a:prstGeom prst="rect">
            <a:avLst/>
          </a:prstGeom>
        </p:spPr>
      </p:pic>
      <p:sp>
        <p:nvSpPr>
          <p:cNvPr id="138" name="Shape 138"/>
          <p:cNvSpPr txBox="1"/>
          <p:nvPr/>
        </p:nvSpPr>
        <p:spPr>
          <a:xfrm>
            <a:off x="76200" y="55881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a:solidFill>
                  <a:srgbClr val="FF0000"/>
                </a:solidFill>
                <a:latin typeface="Calibri"/>
                <a:ea typeface="Calibri"/>
                <a:cs typeface="Calibri"/>
                <a:sym typeface="Calibri"/>
              </a:rPr>
              <a:t>5</a:t>
            </a:r>
            <a:r>
              <a:rPr lang="en" sz="1600" b="1" i="0" u="none" strike="noStrike" cap="none" baseline="0">
                <a:solidFill>
                  <a:srgbClr val="FF0000"/>
                </a:solidFill>
                <a:latin typeface="Calibri"/>
                <a:ea typeface="Calibri"/>
                <a:cs typeface="Calibri"/>
                <a:sym typeface="Calibri"/>
              </a:rPr>
              <a:t>.  </a:t>
            </a:r>
            <a:r>
              <a:rPr lang="en" sz="1600" b="1">
                <a:solidFill>
                  <a:schemeClr val="dk1"/>
                </a:solidFill>
                <a:latin typeface="Calibri"/>
                <a:ea typeface="Calibri"/>
                <a:cs typeface="Calibri"/>
                <a:sym typeface="Calibri"/>
              </a:rPr>
              <a:t>Getting old is just a matter of _______________________________.</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Barbara Kingsolver,</a:t>
            </a:r>
            <a:r>
              <a:rPr lang="en" sz="1400" b="1" i="0" u="none" strike="noStrike" cap="none" baseline="0">
                <a:solidFill>
                  <a:schemeClr val="dk1"/>
                </a:solidFill>
                <a:latin typeface="Calibri"/>
                <a:ea typeface="Calibri"/>
                <a:cs typeface="Calibri"/>
                <a:sym typeface="Calibri"/>
              </a:rPr>
              <a:t> </a:t>
            </a:r>
            <a:r>
              <a:rPr lang="en" b="1" i="1">
                <a:solidFill>
                  <a:schemeClr val="dk1"/>
                </a:solidFill>
                <a:latin typeface="Calibri"/>
                <a:ea typeface="Calibri"/>
                <a:cs typeface="Calibri"/>
                <a:sym typeface="Calibri"/>
              </a:rPr>
              <a:t>Pigs in Heaven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Shape 143"/>
          <p:cNvGrpSpPr/>
          <p:nvPr/>
        </p:nvGrpSpPr>
        <p:grpSpPr>
          <a:xfrm>
            <a:off x="39687" y="76200"/>
            <a:ext cx="1408111" cy="1349375"/>
            <a:chOff x="2648527" y="533400"/>
            <a:chExt cx="1408176" cy="1348196"/>
          </a:xfrm>
        </p:grpSpPr>
        <p:pic>
          <p:nvPicPr>
            <p:cNvPr id="144" name="Shape 144"/>
            <p:cNvPicPr preferRelativeResize="0"/>
            <p:nvPr/>
          </p:nvPicPr>
          <p:blipFill>
            <a:blip r:embed="rId3"/>
            <a:stretch>
              <a:fillRect/>
            </a:stretch>
          </p:blipFill>
          <p:spPr>
            <a:xfrm>
              <a:off x="2667000" y="533400"/>
              <a:ext cx="1371600" cy="914400"/>
            </a:xfrm>
            <a:prstGeom prst="rect">
              <a:avLst/>
            </a:prstGeom>
          </p:spPr>
        </p:pic>
        <p:sp>
          <p:nvSpPr>
            <p:cNvPr id="145" name="Shape 145"/>
            <p:cNvSpPr txBox="1"/>
            <p:nvPr/>
          </p:nvSpPr>
          <p:spPr>
            <a:xfrm>
              <a:off x="2648527" y="1466033"/>
              <a:ext cx="1408176" cy="415562"/>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1B MATCHING</a:t>
              </a:r>
            </a:p>
          </p:txBody>
        </p:sp>
      </p:grpSp>
      <p:sp>
        <p:nvSpPr>
          <p:cNvPr id="146" name="Shape 146"/>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Gerund Phrase</a:t>
            </a:r>
          </a:p>
          <a:p>
            <a:endParaRPr lang="en" sz="1600">
              <a:solidFill>
                <a:srgbClr val="494429"/>
              </a:solidFill>
              <a:latin typeface="Arial Black"/>
              <a:ea typeface="Arial Black"/>
              <a:cs typeface="Arial Black"/>
              <a:sym typeface="Arial Black"/>
            </a:endParaRPr>
          </a:p>
        </p:txBody>
      </p:sp>
      <p:sp>
        <p:nvSpPr>
          <p:cNvPr id="147" name="Shape 147"/>
          <p:cNvSpPr txBox="1"/>
          <p:nvPr/>
        </p:nvSpPr>
        <p:spPr>
          <a:xfrm>
            <a:off x="2590800" y="649287"/>
            <a:ext cx="5486399" cy="646112"/>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Check your answers.</a:t>
            </a:r>
          </a:p>
        </p:txBody>
      </p:sp>
      <p:sp>
        <p:nvSpPr>
          <p:cNvPr id="148" name="Shape 148"/>
          <p:cNvSpPr txBox="1"/>
          <p:nvPr/>
        </p:nvSpPr>
        <p:spPr>
          <a:xfrm>
            <a:off x="2590800" y="1371600"/>
            <a:ext cx="23622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1</a:t>
            </a:r>
            <a:r>
              <a:rPr lang="en" sz="1800" b="1">
                <a:solidFill>
                  <a:schemeClr val="dk1"/>
                </a:solidFill>
                <a:latin typeface="Calibri"/>
                <a:ea typeface="Calibri"/>
                <a:cs typeface="Calibri"/>
                <a:sym typeface="Calibri"/>
              </a:rPr>
              <a:t>C</a:t>
            </a:r>
            <a:r>
              <a:rPr lang="en" sz="1800" b="1" i="0" u="none" strike="noStrike" cap="none" baseline="0">
                <a:solidFill>
                  <a:schemeClr val="dk1"/>
                </a:solidFill>
                <a:latin typeface="Calibri"/>
                <a:ea typeface="Calibri"/>
                <a:cs typeface="Calibri"/>
                <a:sym typeface="Calibri"/>
              </a:rPr>
              <a:t>– 2</a:t>
            </a:r>
            <a:r>
              <a:rPr lang="en" sz="1800" b="1">
                <a:solidFill>
                  <a:schemeClr val="dk1"/>
                </a:solidFill>
                <a:latin typeface="Calibri"/>
                <a:ea typeface="Calibri"/>
                <a:cs typeface="Calibri"/>
                <a:sym typeface="Calibri"/>
              </a:rPr>
              <a:t>E</a:t>
            </a:r>
            <a:r>
              <a:rPr lang="en" sz="1800" b="1" i="0" u="none" strike="noStrike" cap="none" baseline="0">
                <a:solidFill>
                  <a:schemeClr val="dk1"/>
                </a:solidFill>
                <a:latin typeface="Calibri"/>
                <a:ea typeface="Calibri"/>
                <a:cs typeface="Calibri"/>
                <a:sym typeface="Calibri"/>
              </a:rPr>
              <a:t>– 3</a:t>
            </a:r>
            <a:r>
              <a:rPr lang="en" sz="1800" b="1">
                <a:solidFill>
                  <a:schemeClr val="dk1"/>
                </a:solidFill>
                <a:latin typeface="Calibri"/>
                <a:ea typeface="Calibri"/>
                <a:cs typeface="Calibri"/>
                <a:sym typeface="Calibri"/>
              </a:rPr>
              <a:t>A</a:t>
            </a:r>
            <a:r>
              <a:rPr lang="en" sz="1800" b="1" i="0" u="none" strike="noStrike" cap="none" baseline="0">
                <a:solidFill>
                  <a:schemeClr val="dk1"/>
                </a:solidFill>
                <a:latin typeface="Calibri"/>
                <a:ea typeface="Calibri"/>
                <a:cs typeface="Calibri"/>
                <a:sym typeface="Calibri"/>
              </a:rPr>
              <a:t> – 4</a:t>
            </a:r>
            <a:r>
              <a:rPr lang="en" sz="1800" b="1">
                <a:solidFill>
                  <a:schemeClr val="dk1"/>
                </a:solidFill>
                <a:latin typeface="Calibri"/>
                <a:ea typeface="Calibri"/>
                <a:cs typeface="Calibri"/>
                <a:sym typeface="Calibri"/>
              </a:rPr>
              <a:t>D</a:t>
            </a:r>
            <a:r>
              <a:rPr lang="en" sz="1800" b="1" i="0" u="none" strike="noStrike" cap="none" baseline="0">
                <a:solidFill>
                  <a:schemeClr val="dk1"/>
                </a:solidFill>
                <a:latin typeface="Calibri"/>
                <a:ea typeface="Calibri"/>
                <a:cs typeface="Calibri"/>
                <a:sym typeface="Calibri"/>
              </a:rPr>
              <a:t> - 5</a:t>
            </a:r>
            <a:r>
              <a:rPr lang="en" sz="1800" b="1">
                <a:solidFill>
                  <a:schemeClr val="dk1"/>
                </a:solidFill>
                <a:latin typeface="Calibri"/>
                <a:ea typeface="Calibri"/>
                <a:cs typeface="Calibri"/>
                <a:sym typeface="Calibri"/>
              </a:rPr>
              <a:t>B</a:t>
            </a:r>
          </a:p>
        </p:txBody>
      </p:sp>
      <p:pic>
        <p:nvPicPr>
          <p:cNvPr id="149" name="Shape 149"/>
          <p:cNvPicPr preferRelativeResize="0"/>
          <p:nvPr/>
        </p:nvPicPr>
        <p:blipFill>
          <a:blip r:embed="rId4"/>
          <a:stretch>
            <a:fillRect/>
          </a:stretch>
        </p:blipFill>
        <p:spPr>
          <a:xfrm rot="1142258">
            <a:off x="1692274" y="690563"/>
            <a:ext cx="631824" cy="811212"/>
          </a:xfrm>
          <a:prstGeom prst="rect">
            <a:avLst/>
          </a:prstGeom>
        </p:spPr>
      </p:pic>
      <p:sp>
        <p:nvSpPr>
          <p:cNvPr id="150" name="Shape 150"/>
          <p:cNvSpPr txBox="1"/>
          <p:nvPr/>
        </p:nvSpPr>
        <p:spPr>
          <a:xfrm>
            <a:off x="152400" y="3162300"/>
            <a:ext cx="8763000" cy="6095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2. </a:t>
            </a:r>
            <a:r>
              <a:rPr lang="en" sz="1600" b="1">
                <a:solidFill>
                  <a:schemeClr val="dk1"/>
                </a:solidFill>
                <a:latin typeface="Calibri"/>
                <a:ea typeface="Calibri"/>
                <a:cs typeface="Calibri"/>
                <a:sym typeface="Calibri"/>
              </a:rPr>
              <a:t>God had not stuck Wesley dead for </a:t>
            </a:r>
            <a:r>
              <a:rPr lang="en" sz="1600" b="1">
                <a:solidFill>
                  <a:srgbClr val="FF0000"/>
                </a:solidFill>
                <a:latin typeface="Calibri"/>
                <a:ea typeface="Calibri"/>
                <a:cs typeface="Calibri"/>
                <a:sym typeface="Calibri"/>
              </a:rPr>
              <a:t>taking His name in vail or for lying in the temple</a:t>
            </a:r>
            <a:r>
              <a:rPr lang="en" sz="1600" b="1">
                <a:solidFill>
                  <a:schemeClr val="dk1"/>
                </a:solidFill>
                <a:latin typeface="Calibri"/>
                <a:ea typeface="Calibri"/>
                <a:cs typeface="Calibri"/>
                <a:sym typeface="Calibri"/>
              </a:rPr>
              <a:t>.</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Langston Hughes, </a:t>
            </a:r>
            <a:r>
              <a:rPr lang="en" b="1" i="1">
                <a:solidFill>
                  <a:schemeClr val="dk1"/>
                </a:solidFill>
                <a:latin typeface="Calibri"/>
                <a:ea typeface="Calibri"/>
                <a:cs typeface="Calibri"/>
                <a:sym typeface="Calibri"/>
              </a:rPr>
              <a:t>The Big Sea</a:t>
            </a:r>
          </a:p>
        </p:txBody>
      </p:sp>
      <p:sp>
        <p:nvSpPr>
          <p:cNvPr id="151" name="Shape 151"/>
          <p:cNvSpPr txBox="1"/>
          <p:nvPr/>
        </p:nvSpPr>
        <p:spPr>
          <a:xfrm>
            <a:off x="152400" y="3870275"/>
            <a:ext cx="8763000" cy="9333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3. </a:t>
            </a:r>
            <a:r>
              <a:rPr lang="en" sz="1600" b="1" u="sng">
                <a:solidFill>
                  <a:srgbClr val="FF0000"/>
                </a:solidFill>
                <a:latin typeface="Calibri"/>
                <a:ea typeface="Calibri"/>
                <a:cs typeface="Calibri"/>
                <a:sym typeface="Calibri"/>
              </a:rPr>
              <a:t>Making notes in the margins of a book</a:t>
            </a:r>
            <a:r>
              <a:rPr lang="en" sz="1600" b="1">
                <a:latin typeface="Calibri"/>
                <a:ea typeface="Calibri"/>
                <a:cs typeface="Calibri"/>
                <a:sym typeface="Calibri"/>
              </a:rPr>
              <a:t> is literally an epression of your differences, or agreements of opinion, with the author</a:t>
            </a:r>
            <a:r>
              <a:rPr lang="en" sz="1600" b="1">
                <a:solidFill>
                  <a:schemeClr val="dk1"/>
                </a:solidFill>
                <a:latin typeface="Calibri"/>
                <a:ea typeface="Calibri"/>
                <a:cs typeface="Calibri"/>
                <a:sym typeface="Calibri"/>
              </a:rPr>
              <a:t>.</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Mortimer Adler, “How to Mark a Book</a:t>
            </a:r>
          </a:p>
          <a:p>
            <a:endParaRPr lang="en" b="1">
              <a:solidFill>
                <a:schemeClr val="dk1"/>
              </a:solidFill>
              <a:latin typeface="Calibri"/>
              <a:ea typeface="Calibri"/>
              <a:cs typeface="Calibri"/>
              <a:sym typeface="Calibri"/>
            </a:endParaRPr>
          </a:p>
        </p:txBody>
      </p:sp>
      <p:sp>
        <p:nvSpPr>
          <p:cNvPr id="152" name="Shape 152"/>
          <p:cNvSpPr txBox="1"/>
          <p:nvPr/>
        </p:nvSpPr>
        <p:spPr>
          <a:xfrm>
            <a:off x="152400" y="4897575"/>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4. </a:t>
            </a:r>
            <a:r>
              <a:rPr lang="en" sz="1600" b="1">
                <a:solidFill>
                  <a:schemeClr val="dk1"/>
                </a:solidFill>
                <a:latin typeface="Calibri"/>
                <a:ea typeface="Calibri"/>
                <a:cs typeface="Calibri"/>
                <a:sym typeface="Calibri"/>
              </a:rPr>
              <a:t>In the process of </a:t>
            </a:r>
            <a:r>
              <a:rPr lang="en" sz="1600" b="1">
                <a:solidFill>
                  <a:srgbClr val="FF0000"/>
                </a:solidFill>
                <a:latin typeface="Calibri"/>
                <a:ea typeface="Calibri"/>
                <a:cs typeface="Calibri"/>
                <a:sym typeface="Calibri"/>
              </a:rPr>
              <a:t>gaining our rightful place </a:t>
            </a:r>
            <a:r>
              <a:rPr lang="en" sz="1600" b="1">
                <a:solidFill>
                  <a:schemeClr val="dk1"/>
                </a:solidFill>
                <a:latin typeface="Calibri"/>
                <a:ea typeface="Calibri"/>
                <a:cs typeface="Calibri"/>
                <a:sym typeface="Calibri"/>
              </a:rPr>
              <a:t>we must not be guilty of wrongful deeds</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Martin Luther King Jr., “I Have a Dream”</a:t>
            </a:r>
          </a:p>
          <a:p>
            <a:endParaRPr lang="en" b="1">
              <a:solidFill>
                <a:schemeClr val="dk1"/>
              </a:solidFill>
              <a:latin typeface="Calibri"/>
              <a:ea typeface="Calibri"/>
              <a:cs typeface="Calibri"/>
              <a:sym typeface="Calibri"/>
            </a:endParaRPr>
          </a:p>
        </p:txBody>
      </p:sp>
      <p:sp>
        <p:nvSpPr>
          <p:cNvPr id="153" name="Shape 153"/>
          <p:cNvSpPr txBox="1"/>
          <p:nvPr/>
        </p:nvSpPr>
        <p:spPr>
          <a:xfrm>
            <a:off x="152400" y="2228850"/>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1.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Building the railroad involved </a:t>
            </a:r>
            <a:r>
              <a:rPr lang="en" sz="1600" b="1">
                <a:solidFill>
                  <a:srgbClr val="FF0000"/>
                </a:solidFill>
                <a:latin typeface="Calibri"/>
                <a:ea typeface="Calibri"/>
                <a:cs typeface="Calibri"/>
                <a:sym typeface="Calibri"/>
              </a:rPr>
              <a:t>building a grade, laying ties, laying rails, spiking in rails, filling in ballast.</a:t>
            </a:r>
            <a:r>
              <a:rPr lang="en" sz="1600" b="1">
                <a:solidFill>
                  <a:schemeClr val="dk1"/>
                </a:solidFill>
                <a:latin typeface="Calibri"/>
                <a:ea typeface="Calibri"/>
                <a:cs typeface="Calibri"/>
                <a:sym typeface="Calibri"/>
              </a:rPr>
              <a:t> </a:t>
            </a:r>
          </a:p>
          <a:p>
            <a:pPr marL="342900" lvl="0" algn="r" rtl="0">
              <a:spcBef>
                <a:spcPts val="320"/>
              </a:spcBef>
              <a:buClr>
                <a:srgbClr val="888888"/>
              </a:buClr>
              <a:buSzPct val="25000"/>
              <a:buFont typeface="Calibri"/>
              <a:buNone/>
            </a:pPr>
            <a:r>
              <a:rPr lang="en" b="1">
                <a:solidFill>
                  <a:schemeClr val="dk1"/>
                </a:solidFill>
                <a:latin typeface="Calibri"/>
                <a:ea typeface="Calibri"/>
                <a:cs typeface="Calibri"/>
                <a:sym typeface="Calibri"/>
              </a:rPr>
              <a:t>Stephen E. Ambrose, </a:t>
            </a:r>
            <a:r>
              <a:rPr lang="en" b="1" i="1">
                <a:solidFill>
                  <a:schemeClr val="dk1"/>
                </a:solidFill>
                <a:latin typeface="Calibri"/>
                <a:ea typeface="Calibri"/>
                <a:cs typeface="Calibri"/>
                <a:sym typeface="Calibri"/>
              </a:rPr>
              <a:t>Nothing Like it in the World</a:t>
            </a:r>
          </a:p>
          <a:p>
            <a:endParaRPr lang="en" b="1" i="1">
              <a:solidFill>
                <a:schemeClr val="dk1"/>
              </a:solidFill>
              <a:latin typeface="Calibri"/>
              <a:ea typeface="Calibri"/>
              <a:cs typeface="Calibri"/>
              <a:sym typeface="Calibri"/>
            </a:endParaRPr>
          </a:p>
        </p:txBody>
      </p:sp>
      <p:sp>
        <p:nvSpPr>
          <p:cNvPr id="154" name="Shape 154"/>
          <p:cNvSpPr txBox="1"/>
          <p:nvPr/>
        </p:nvSpPr>
        <p:spPr>
          <a:xfrm>
            <a:off x="190500" y="5829775"/>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a:solidFill>
                  <a:srgbClr val="FF0000"/>
                </a:solidFill>
                <a:latin typeface="Calibri"/>
                <a:ea typeface="Calibri"/>
                <a:cs typeface="Calibri"/>
                <a:sym typeface="Calibri"/>
              </a:rPr>
              <a:t>5</a:t>
            </a:r>
            <a:r>
              <a:rPr lang="en" sz="1600" b="1" i="0" u="none" strike="noStrike" cap="none" baseline="0">
                <a:solidFill>
                  <a:srgbClr val="FF0000"/>
                </a:solidFill>
                <a:latin typeface="Calibri"/>
                <a:ea typeface="Calibri"/>
                <a:cs typeface="Calibri"/>
                <a:sym typeface="Calibri"/>
              </a:rPr>
              <a:t>. </a:t>
            </a:r>
            <a:r>
              <a:rPr lang="en" sz="1600" b="1">
                <a:solidFill>
                  <a:schemeClr val="dk1"/>
                </a:solidFill>
                <a:latin typeface="Calibri"/>
                <a:ea typeface="Calibri"/>
                <a:cs typeface="Calibri"/>
                <a:sym typeface="Calibri"/>
              </a:rPr>
              <a:t>Getting old is just a matter of </a:t>
            </a:r>
            <a:r>
              <a:rPr lang="en" sz="1600" b="1">
                <a:solidFill>
                  <a:srgbClr val="FF0000"/>
                </a:solidFill>
                <a:latin typeface="Calibri"/>
                <a:ea typeface="Calibri"/>
                <a:cs typeface="Calibri"/>
                <a:sym typeface="Calibri"/>
              </a:rPr>
              <a:t>getting easier to see through until all your failing insides are in plain view and everyone’s business.</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Barbara Kingsolver, </a:t>
            </a:r>
            <a:r>
              <a:rPr lang="en" b="1" i="1">
                <a:solidFill>
                  <a:schemeClr val="dk1"/>
                </a:solidFill>
                <a:latin typeface="Calibri"/>
                <a:ea typeface="Calibri"/>
                <a:cs typeface="Calibri"/>
                <a:sym typeface="Calibri"/>
              </a:rPr>
              <a:t>Pigs in Heaven</a:t>
            </a:r>
          </a:p>
          <a:p>
            <a:endParaRPr lang="en" b="1" i="1">
              <a:solidFill>
                <a:schemeClr val="dk1"/>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Shape 159"/>
          <p:cNvGraphicFramePr/>
          <p:nvPr/>
        </p:nvGraphicFramePr>
        <p:xfrm>
          <a:off x="152400" y="4215208"/>
          <a:ext cx="8839200" cy="2498440"/>
        </p:xfrm>
        <a:graphic>
          <a:graphicData uri="http://schemas.openxmlformats.org/drawingml/2006/table">
            <a:tbl>
              <a:tblPr firstRow="1" bandRow="1">
                <a:noFill/>
                <a:tableStyleId>{BCEB87B3-3358-4FBE-8162-929A23B37BDB}</a:tableStyleId>
              </a:tblPr>
              <a:tblGrid>
                <a:gridCol w="4419600"/>
                <a:gridCol w="4419600"/>
              </a:tblGrid>
              <a:tr h="377225">
                <a:tc gridSpan="2">
                  <a:txBody>
                    <a:bodyPr/>
                    <a:lstStyle/>
                    <a:p>
                      <a:pPr lvl="0" algn="ctr" rtl="0">
                        <a:buSzPct val="25000"/>
                        <a:buNone/>
                      </a:pPr>
                      <a:r>
                        <a:rPr lang="en" sz="2000"/>
                        <a:t>Scrambled Sentence Bank</a:t>
                      </a:r>
                    </a:p>
                  </a:txBody>
                  <a:tcPr marL="91450" marR="91450" marT="45725" marB="45725">
                    <a:solidFill>
                      <a:srgbClr val="7030A0">
                        <a:alpha val="89803"/>
                      </a:srgbClr>
                    </a:solidFill>
                  </a:tcPr>
                </a:tc>
                <a:tc hMerge="1">
                  <a:txBody>
                    <a:bodyPr/>
                    <a:lstStyle/>
                    <a:p>
                      <a:endParaRPr lang="en-US"/>
                    </a:p>
                  </a:txBody>
                  <a:tcPr/>
                </a:tc>
              </a:tr>
              <a:tr h="875950">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A. and</a:t>
                      </a:r>
                    </a:p>
                  </a:txBody>
                  <a:tcPr marL="91450" marR="91450" marT="45725" marB="45725">
                    <a:solidFill>
                      <a:srgbClr val="CCC0D9">
                        <a:alpha val="89803"/>
                      </a:srgbClr>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C. to study without tiring</a:t>
                      </a:r>
                    </a:p>
                  </a:txBody>
                  <a:tcPr marL="91450" marR="91450" marT="45725" marB="45725">
                    <a:solidFill>
                      <a:srgbClr val="CCC0D9">
                        <a:alpha val="89803"/>
                      </a:srgbClr>
                    </a:solidFill>
                  </a:tcPr>
                </a:tc>
              </a:tr>
              <a:tr h="612975">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B. we had</a:t>
                      </a:r>
                    </a:p>
                    <a:p>
                      <a:endParaRPr lang="en" sz="1800" b="1">
                        <a:solidFill>
                          <a:schemeClr val="dk1"/>
                        </a:solidFill>
                      </a:endParaRPr>
                    </a:p>
                  </a:txBody>
                  <a:tcPr marL="91450" marR="91450" marT="45725" marB="45725">
                    <a:solidFill>
                      <a:srgbClr val="E5DFEC">
                        <a:alpha val="89803"/>
                      </a:srgbClr>
                    </a:solidFill>
                  </a:tcPr>
                </a:tc>
                <a:tc>
                  <a:txBody>
                    <a:bodyPr/>
                    <a:lstStyle/>
                    <a:p>
                      <a:pPr lvl="0" rtl="0">
                        <a:buClr>
                          <a:schemeClr val="dk1"/>
                        </a:buClr>
                        <a:buSzPct val="25000"/>
                        <a:buFont typeface="Arial"/>
                        <a:buNone/>
                      </a:pPr>
                      <a:r>
                        <a:rPr lang="en" sz="1800" b="1">
                          <a:solidFill>
                            <a:schemeClr val="dk1"/>
                          </a:solidFill>
                        </a:rPr>
                        <a:t>D. listen without daydreaming</a:t>
                      </a:r>
                    </a:p>
                    <a:p>
                      <a:endParaRPr lang="en" sz="1800" b="1">
                        <a:solidFill>
                          <a:schemeClr val="dk1"/>
                        </a:solidFill>
                      </a:endParaRPr>
                    </a:p>
                  </a:txBody>
                  <a:tcPr marL="91450" marR="91450" marT="45725" marB="45725">
                    <a:solidFill>
                      <a:srgbClr val="E5DFEC">
                        <a:alpha val="89803"/>
                      </a:srgbClr>
                    </a:solidFill>
                  </a:tcPr>
                </a:tc>
              </a:tr>
              <a:tr h="586150">
                <a:tc>
                  <a:txBody>
                    <a:bodyPr/>
                    <a:lstStyle/>
                    <a:p>
                      <a:endParaRPr/>
                    </a:p>
                  </a:txBody>
                  <a:tcPr marL="91450" marR="91450" marT="45725" marB="45725">
                    <a:solidFill>
                      <a:srgbClr val="E5DFEC">
                        <a:alpha val="89800"/>
                      </a:srgbClr>
                    </a:solidFill>
                  </a:tcPr>
                </a:tc>
                <a:tc>
                  <a:txBody>
                    <a:bodyPr/>
                    <a:lstStyle/>
                    <a:p>
                      <a:endParaRPr/>
                    </a:p>
                  </a:txBody>
                  <a:tcPr marL="91450" marR="91450" marT="45725" marB="45725">
                    <a:solidFill>
                      <a:srgbClr val="E5DFEC">
                        <a:alpha val="89800"/>
                      </a:srgbClr>
                    </a:solidFill>
                  </a:tcPr>
                </a:tc>
              </a:tr>
            </a:tbl>
          </a:graphicData>
        </a:graphic>
      </p:graphicFrame>
      <p:sp>
        <p:nvSpPr>
          <p:cNvPr id="160" name="Shape 160"/>
          <p:cNvSpPr txBox="1"/>
          <p:nvPr/>
        </p:nvSpPr>
        <p:spPr>
          <a:xfrm>
            <a:off x="152400" y="25146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marR="0" lvl="0" indent="-342900" rtl="0">
              <a:spcBef>
                <a:spcPts val="48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We had to pray without ceasing and work without tiring.</a:t>
            </a:r>
          </a:p>
          <a:p>
            <a:pPr marL="342900" marR="0" lvl="0" indent="-342900" algn="r"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a:t>
            </a:r>
            <a:r>
              <a:rPr lang="en" sz="1800" b="1">
                <a:solidFill>
                  <a:schemeClr val="dk1"/>
                </a:solidFill>
                <a:latin typeface="Calibri"/>
                <a:ea typeface="Calibri"/>
                <a:cs typeface="Calibri"/>
                <a:sym typeface="Calibri"/>
              </a:rPr>
              <a:t>Maya Angelou, </a:t>
            </a:r>
            <a:r>
              <a:rPr lang="en" sz="1800" b="1" i="1">
                <a:solidFill>
                  <a:schemeClr val="dk1"/>
                </a:solidFill>
                <a:latin typeface="Calibri"/>
                <a:ea typeface="Calibri"/>
                <a:cs typeface="Calibri"/>
                <a:sym typeface="Calibri"/>
              </a:rPr>
              <a:t>The Heart of a Woman</a:t>
            </a:r>
          </a:p>
        </p:txBody>
      </p:sp>
      <p:sp>
        <p:nvSpPr>
          <p:cNvPr id="163" name="Shape 163"/>
          <p:cNvSpPr txBox="1"/>
          <p:nvPr/>
        </p:nvSpPr>
        <p:spPr>
          <a:xfrm>
            <a:off x="166603" y="533400"/>
            <a:ext cx="1417636" cy="415924"/>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2A UNSCRAMBLING</a:t>
            </a:r>
          </a:p>
        </p:txBody>
      </p:sp>
      <p:sp>
        <p:nvSpPr>
          <p:cNvPr id="165" name="Shape 16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Gerund Phrase</a:t>
            </a:r>
          </a:p>
          <a:p>
            <a:endParaRPr lang="en" sz="1600">
              <a:solidFill>
                <a:srgbClr val="494429"/>
              </a:solidFill>
              <a:latin typeface="Arial Black"/>
              <a:ea typeface="Arial Black"/>
              <a:cs typeface="Arial Black"/>
              <a:sym typeface="Arial Black"/>
            </a:endParaRPr>
          </a:p>
        </p:txBody>
      </p:sp>
      <p:sp>
        <p:nvSpPr>
          <p:cNvPr id="166" name="Shape 166"/>
          <p:cNvSpPr txBox="1">
            <a:spLocks noGrp="1"/>
          </p:cNvSpPr>
          <p:nvPr>
            <p:ph type="subTitle" idx="1"/>
          </p:nvPr>
        </p:nvSpPr>
        <p:spPr>
          <a:xfrm>
            <a:off x="2514600" y="533400"/>
            <a:ext cx="5562600" cy="1904999"/>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a:solidFill>
                  <a:schemeClr val="dk1"/>
                </a:solidFill>
              </a:rPr>
              <a:t>Identify the gerund phrase in the sentence and scrambled list.  Next, unscramble and write out the sentence parts to imitate the model.  Finally, write your own imitation of the model and identify the gerund phrase.</a:t>
            </a:r>
          </a:p>
        </p:txBody>
      </p:sp>
      <p:pic>
        <p:nvPicPr>
          <p:cNvPr id="167" name="Shape 167"/>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Shape 174"/>
          <p:cNvSpPr txBox="1"/>
          <p:nvPr/>
        </p:nvSpPr>
        <p:spPr>
          <a:xfrm>
            <a:off x="106362" y="609700"/>
            <a:ext cx="1417636" cy="415924"/>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dirty="0">
                <a:solidFill>
                  <a:schemeClr val="dk1"/>
                </a:solidFill>
                <a:latin typeface="Arial Black"/>
                <a:ea typeface="Arial Black"/>
                <a:cs typeface="Arial Black"/>
                <a:sym typeface="Arial Black"/>
              </a:rPr>
              <a:t>PRACTICE 2B UNSCRAMBLING</a:t>
            </a:r>
          </a:p>
        </p:txBody>
      </p:sp>
      <p:sp>
        <p:nvSpPr>
          <p:cNvPr id="175" name="Shape 17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Gerund Phrase</a:t>
            </a:r>
          </a:p>
          <a:p>
            <a:endParaRPr lang="en" sz="1600">
              <a:solidFill>
                <a:srgbClr val="494429"/>
              </a:solidFill>
              <a:latin typeface="Arial Black"/>
              <a:ea typeface="Arial Black"/>
              <a:cs typeface="Arial Black"/>
              <a:sym typeface="Arial Black"/>
            </a:endParaRPr>
          </a:p>
        </p:txBody>
      </p:sp>
      <p:sp>
        <p:nvSpPr>
          <p:cNvPr id="176" name="Shape 176"/>
          <p:cNvSpPr txBox="1">
            <a:spLocks noGrp="1"/>
          </p:cNvSpPr>
          <p:nvPr>
            <p:ph type="subTitle" idx="1"/>
          </p:nvPr>
        </p:nvSpPr>
        <p:spPr>
          <a:xfrm>
            <a:off x="2743200" y="609600"/>
            <a:ext cx="5333999" cy="13176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 </a:t>
            </a:r>
            <a:r>
              <a:rPr lang="en" sz="1600" b="1" i="0" u="sng" strike="noStrike" cap="none" baseline="0">
                <a:solidFill>
                  <a:schemeClr val="dk1"/>
                </a:solidFill>
                <a:latin typeface="Calibri"/>
                <a:ea typeface="Calibri"/>
                <a:cs typeface="Calibri"/>
                <a:sym typeface="Calibri"/>
              </a:rPr>
              <a:t>including</a:t>
            </a:r>
            <a:r>
              <a:rPr lang="en" sz="1600" b="1" i="0" u="none" strike="noStrike" cap="none" baseline="0">
                <a:solidFill>
                  <a:schemeClr val="dk1"/>
                </a:solidFill>
                <a:latin typeface="Calibri"/>
                <a:ea typeface="Calibri"/>
                <a:cs typeface="Calibri"/>
                <a:sym typeface="Calibri"/>
              </a:rPr>
              <a:t> the correct punctuation and capitalization.  </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Now share your answer</a:t>
            </a:r>
            <a:r>
              <a:rPr lang="en" sz="1600" b="1">
                <a:solidFill>
                  <a:schemeClr val="dk1"/>
                </a:solidFill>
              </a:rPr>
              <a:t> with the person next to you</a:t>
            </a:r>
            <a:r>
              <a:rPr lang="en" sz="1600" b="1" i="0" u="none" strike="noStrike" cap="none" baseline="0">
                <a:solidFill>
                  <a:schemeClr val="dk1"/>
                </a:solidFill>
                <a:latin typeface="Calibri"/>
                <a:ea typeface="Calibri"/>
                <a:cs typeface="Calibri"/>
                <a:sym typeface="Calibri"/>
              </a:rPr>
              <a:t>.  ☺</a:t>
            </a:r>
          </a:p>
        </p:txBody>
      </p:sp>
      <p:sp>
        <p:nvSpPr>
          <p:cNvPr id="177" name="Shape 177"/>
          <p:cNvSpPr txBox="1"/>
          <p:nvPr/>
        </p:nvSpPr>
        <p:spPr>
          <a:xfrm>
            <a:off x="422998" y="4670400"/>
            <a:ext cx="14174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We had</a:t>
            </a:r>
          </a:p>
        </p:txBody>
      </p:sp>
      <p:sp>
        <p:nvSpPr>
          <p:cNvPr id="178" name="Shape 178"/>
          <p:cNvSpPr txBox="1"/>
          <p:nvPr/>
        </p:nvSpPr>
        <p:spPr>
          <a:xfrm>
            <a:off x="228600" y="1828800"/>
            <a:ext cx="17526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dirty="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dirty="0">
                <a:solidFill>
                  <a:schemeClr val="dk1"/>
                </a:solidFill>
                <a:latin typeface="Calibri"/>
                <a:ea typeface="Calibri"/>
                <a:cs typeface="Calibri"/>
                <a:sym typeface="Calibri"/>
              </a:rPr>
              <a:t>B</a:t>
            </a:r>
            <a:r>
              <a:rPr lang="en" sz="1800" b="1" dirty="0" smtClean="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 </a:t>
            </a:r>
            <a:r>
              <a:rPr lang="en" sz="1800" b="1" dirty="0" smtClean="0">
                <a:solidFill>
                  <a:schemeClr val="dk1"/>
                </a:solidFill>
                <a:latin typeface="Calibri"/>
                <a:ea typeface="Calibri"/>
                <a:cs typeface="Calibri"/>
                <a:sym typeface="Calibri"/>
              </a:rPr>
              <a:t>C </a:t>
            </a:r>
            <a:r>
              <a:rPr lang="en" sz="1800" b="1" dirty="0">
                <a:solidFill>
                  <a:schemeClr val="dk1"/>
                </a:solidFill>
                <a:latin typeface="Calibri"/>
                <a:ea typeface="Calibri"/>
                <a:cs typeface="Calibri"/>
                <a:sym typeface="Calibri"/>
              </a:rPr>
              <a:t>- A- D</a:t>
            </a:r>
          </a:p>
        </p:txBody>
      </p:sp>
      <p:pic>
        <p:nvPicPr>
          <p:cNvPr id="179" name="Shape 179"/>
          <p:cNvPicPr preferRelativeResize="0"/>
          <p:nvPr/>
        </p:nvPicPr>
        <p:blipFill>
          <a:blip r:embed="rId3"/>
          <a:stretch>
            <a:fillRect/>
          </a:stretch>
        </p:blipFill>
        <p:spPr>
          <a:xfrm rot="1142258">
            <a:off x="1692274" y="690563"/>
            <a:ext cx="631824" cy="811212"/>
          </a:xfrm>
          <a:prstGeom prst="rect">
            <a:avLst/>
          </a:prstGeom>
        </p:spPr>
      </p:pic>
      <p:sp>
        <p:nvSpPr>
          <p:cNvPr id="180" name="Shape 180"/>
          <p:cNvSpPr txBox="1"/>
          <p:nvPr/>
        </p:nvSpPr>
        <p:spPr>
          <a:xfrm>
            <a:off x="152400" y="28194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lvl="0" rtl="0">
              <a:spcBef>
                <a:spcPts val="480"/>
              </a:spcBef>
              <a:buClr>
                <a:srgbClr val="888888"/>
              </a:buClr>
              <a:buSzPct val="25000"/>
              <a:buFont typeface="Calibri"/>
              <a:buNone/>
            </a:pPr>
            <a:r>
              <a:rPr lang="en" sz="1800" b="1">
                <a:solidFill>
                  <a:schemeClr val="dk1"/>
                </a:solidFill>
                <a:latin typeface="Calibri"/>
                <a:ea typeface="Calibri"/>
                <a:cs typeface="Calibri"/>
                <a:sym typeface="Calibri"/>
              </a:rPr>
              <a:t>We had to pray without ceasing and work without tiring.</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-Maya Angelou, </a:t>
            </a:r>
            <a:r>
              <a:rPr lang="en" sz="1800" b="1" i="1">
                <a:solidFill>
                  <a:schemeClr val="dk1"/>
                </a:solidFill>
                <a:latin typeface="Calibri"/>
                <a:ea typeface="Calibri"/>
                <a:cs typeface="Calibri"/>
                <a:sym typeface="Calibri"/>
              </a:rPr>
              <a:t>The Heart of a Woman</a:t>
            </a:r>
          </a:p>
          <a:p>
            <a:endParaRPr lang="en" sz="1800" b="1" i="1">
              <a:solidFill>
                <a:schemeClr val="dk1"/>
              </a:solidFill>
              <a:latin typeface="Calibri"/>
              <a:ea typeface="Calibri"/>
              <a:cs typeface="Calibri"/>
              <a:sym typeface="Calibri"/>
            </a:endParaRPr>
          </a:p>
          <a:p>
            <a:endParaRPr lang="en" sz="1800" b="1" i="1">
              <a:solidFill>
                <a:schemeClr val="dk1"/>
              </a:solidFill>
              <a:latin typeface="Calibri"/>
              <a:ea typeface="Calibri"/>
              <a:cs typeface="Calibri"/>
              <a:sym typeface="Calibri"/>
            </a:endParaRPr>
          </a:p>
        </p:txBody>
      </p:sp>
      <p:sp>
        <p:nvSpPr>
          <p:cNvPr id="181" name="Shape 181"/>
          <p:cNvSpPr txBox="1"/>
          <p:nvPr/>
        </p:nvSpPr>
        <p:spPr>
          <a:xfrm>
            <a:off x="228600" y="5394300"/>
            <a:ext cx="8618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and</a:t>
            </a:r>
          </a:p>
        </p:txBody>
      </p:sp>
      <p:sp>
        <p:nvSpPr>
          <p:cNvPr id="182" name="Shape 182"/>
          <p:cNvSpPr txBox="1"/>
          <p:nvPr/>
        </p:nvSpPr>
        <p:spPr>
          <a:xfrm>
            <a:off x="2180475" y="4708525"/>
            <a:ext cx="40013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to study without </a:t>
            </a:r>
            <a:r>
              <a:rPr lang="en" sz="2400" b="1">
                <a:solidFill>
                  <a:srgbClr val="FF0000"/>
                </a:solidFill>
                <a:latin typeface="Calibri"/>
                <a:ea typeface="Calibri"/>
                <a:cs typeface="Calibri"/>
                <a:sym typeface="Calibri"/>
              </a:rPr>
              <a:t>tiring</a:t>
            </a:r>
          </a:p>
        </p:txBody>
      </p:sp>
      <p:sp>
        <p:nvSpPr>
          <p:cNvPr id="183" name="Shape 183"/>
          <p:cNvSpPr txBox="1"/>
          <p:nvPr/>
        </p:nvSpPr>
        <p:spPr>
          <a:xfrm>
            <a:off x="5047300" y="5402250"/>
            <a:ext cx="346799"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a:t>
            </a:r>
          </a:p>
          <a:p>
            <a:endParaRPr lang="en" sz="2400" b="1" i="0" u="none" strike="noStrike" cap="none" baseline="0">
              <a:solidFill>
                <a:srgbClr val="FF0000"/>
              </a:solidFill>
              <a:latin typeface="Calibri"/>
              <a:ea typeface="Calibri"/>
              <a:cs typeface="Calibri"/>
              <a:sym typeface="Calibri"/>
            </a:endParaRPr>
          </a:p>
        </p:txBody>
      </p:sp>
      <p:sp>
        <p:nvSpPr>
          <p:cNvPr id="184" name="Shape 184"/>
          <p:cNvSpPr txBox="1"/>
          <p:nvPr/>
        </p:nvSpPr>
        <p:spPr>
          <a:xfrm>
            <a:off x="1196450" y="5398275"/>
            <a:ext cx="37448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listen without </a:t>
            </a:r>
            <a:r>
              <a:rPr lang="en" sz="2400" b="1">
                <a:solidFill>
                  <a:srgbClr val="FF0000"/>
                </a:solidFill>
                <a:latin typeface="Calibri"/>
                <a:ea typeface="Calibri"/>
                <a:cs typeface="Calibri"/>
                <a:sym typeface="Calibri"/>
              </a:rPr>
              <a:t>daydreaming</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Gerund Phrase</a:t>
            </a:r>
          </a:p>
          <a:p>
            <a:endParaRPr lang="en" sz="1600">
              <a:solidFill>
                <a:srgbClr val="494429"/>
              </a:solidFill>
              <a:latin typeface="Arial Black"/>
              <a:ea typeface="Arial Black"/>
              <a:cs typeface="Arial Black"/>
              <a:sym typeface="Arial Black"/>
            </a:endParaRPr>
          </a:p>
        </p:txBody>
      </p:sp>
      <p:sp>
        <p:nvSpPr>
          <p:cNvPr id="190" name="Shape 190"/>
          <p:cNvSpPr txBox="1">
            <a:spLocks noGrp="1"/>
          </p:cNvSpPr>
          <p:nvPr>
            <p:ph type="subTitle" idx="1"/>
          </p:nvPr>
        </p:nvSpPr>
        <p:spPr>
          <a:xfrm>
            <a:off x="2743200" y="609600"/>
            <a:ext cx="5333999" cy="1317600"/>
          </a:xfrm>
          <a:prstGeom prst="rect">
            <a:avLst/>
          </a:prstGeom>
          <a:solidFill>
            <a:schemeClr val="lt1">
              <a:alpha val="79610"/>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800" b="1">
                <a:solidFill>
                  <a:schemeClr val="dk1"/>
                </a:solidFill>
              </a:rPr>
              <a:t>Identify the gerund phrase in the sentences below.  Then write an imitation of each model sentence, one sentence part at a time.  </a:t>
            </a:r>
          </a:p>
        </p:txBody>
      </p:sp>
      <p:pic>
        <p:nvPicPr>
          <p:cNvPr id="191" name="Shape 191"/>
          <p:cNvPicPr preferRelativeResize="0"/>
          <p:nvPr/>
        </p:nvPicPr>
        <p:blipFill>
          <a:blip r:embed="rId3"/>
          <a:stretch>
            <a:fillRect/>
          </a:stretch>
        </p:blipFill>
        <p:spPr>
          <a:xfrm rot="1142256">
            <a:off x="1692275" y="690562"/>
            <a:ext cx="631824" cy="811212"/>
          </a:xfrm>
          <a:prstGeom prst="rect">
            <a:avLst/>
          </a:prstGeom>
        </p:spPr>
      </p:pic>
      <p:sp>
        <p:nvSpPr>
          <p:cNvPr id="192" name="Shape 192"/>
          <p:cNvSpPr txBox="1"/>
          <p:nvPr/>
        </p:nvSpPr>
        <p:spPr>
          <a:xfrm>
            <a:off x="152400" y="2819400"/>
            <a:ext cx="8839199" cy="11898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lvl="0" rtl="0">
              <a:spcBef>
                <a:spcPts val="480"/>
              </a:spcBef>
              <a:buClr>
                <a:srgbClr val="888888"/>
              </a:buClr>
              <a:buSzPct val="25000"/>
              <a:buFont typeface="Calibri"/>
              <a:buNone/>
            </a:pPr>
            <a:r>
              <a:rPr lang="en" sz="1800" b="1">
                <a:solidFill>
                  <a:schemeClr val="dk1"/>
                </a:solidFill>
                <a:latin typeface="Calibri"/>
                <a:ea typeface="Calibri"/>
                <a:cs typeface="Calibri"/>
                <a:sym typeface="Calibri"/>
              </a:rPr>
              <a:t>He ran to the wall after untangling himself.</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-Mark Bowden,  </a:t>
            </a:r>
            <a:r>
              <a:rPr lang="en" sz="1800" b="1" i="1">
                <a:solidFill>
                  <a:schemeClr val="dk1"/>
                </a:solidFill>
                <a:latin typeface="Calibri"/>
                <a:ea typeface="Calibri"/>
                <a:cs typeface="Calibri"/>
                <a:sym typeface="Calibri"/>
              </a:rPr>
              <a:t>Black Hawn Down</a:t>
            </a:r>
          </a:p>
          <a:p>
            <a:endParaRPr lang="en" sz="1800" b="1" i="1">
              <a:solidFill>
                <a:schemeClr val="dk1"/>
              </a:solidFill>
              <a:latin typeface="Calibri"/>
              <a:ea typeface="Calibri"/>
              <a:cs typeface="Calibri"/>
              <a:sym typeface="Calibri"/>
            </a:endParaRPr>
          </a:p>
          <a:p>
            <a:endParaRPr lang="en" sz="1800" b="1" i="1">
              <a:solidFill>
                <a:schemeClr val="dk1"/>
              </a:solidFill>
              <a:latin typeface="Calibri"/>
              <a:ea typeface="Calibri"/>
              <a:cs typeface="Calibri"/>
              <a:sym typeface="Calibri"/>
            </a:endParaRPr>
          </a:p>
        </p:txBody>
      </p:sp>
      <p:sp>
        <p:nvSpPr>
          <p:cNvPr id="193" name="Shape 193"/>
          <p:cNvSpPr txBox="1"/>
          <p:nvPr/>
        </p:nvSpPr>
        <p:spPr>
          <a:xfrm>
            <a:off x="152400" y="4360975"/>
            <a:ext cx="8839199" cy="16707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lvl="0" rtl="0">
              <a:spcBef>
                <a:spcPts val="480"/>
              </a:spcBef>
              <a:buClr>
                <a:srgbClr val="888888"/>
              </a:buClr>
              <a:buSzPct val="25000"/>
              <a:buFont typeface="Calibri"/>
              <a:buNone/>
            </a:pPr>
            <a:r>
              <a:rPr lang="en" sz="1800" b="1">
                <a:solidFill>
                  <a:schemeClr val="dk1"/>
                </a:solidFill>
                <a:latin typeface="Calibri"/>
                <a:ea typeface="Calibri"/>
                <a:cs typeface="Calibri"/>
                <a:sym typeface="Calibri"/>
              </a:rPr>
              <a:t>He remembered </a:t>
            </a:r>
            <a:r>
              <a:rPr lang="en" sz="1800" b="1">
                <a:solidFill>
                  <a:srgbClr val="FF0000"/>
                </a:solidFill>
                <a:latin typeface="Calibri"/>
                <a:ea typeface="Calibri"/>
                <a:cs typeface="Calibri"/>
                <a:sym typeface="Calibri"/>
              </a:rPr>
              <a:t>seeing the blood </a:t>
            </a:r>
            <a:r>
              <a:rPr lang="en" sz="1800" b="1">
                <a:solidFill>
                  <a:schemeClr val="dk1"/>
                </a:solidFill>
                <a:latin typeface="Calibri"/>
                <a:ea typeface="Calibri"/>
                <a:cs typeface="Calibri"/>
                <a:sym typeface="Calibri"/>
              </a:rPr>
              <a:t>bursting through that man’s fingers in a flood, drenching his uniform.</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-Stephen King,  </a:t>
            </a:r>
            <a:r>
              <a:rPr lang="en" sz="1800" b="1" i="1">
                <a:solidFill>
                  <a:schemeClr val="dk1"/>
                </a:solidFill>
                <a:latin typeface="Calibri"/>
                <a:ea typeface="Calibri"/>
                <a:cs typeface="Calibri"/>
                <a:sym typeface="Calibri"/>
              </a:rPr>
              <a:t>Hearts in Atlantis</a:t>
            </a:r>
          </a:p>
          <a:p>
            <a:endParaRPr lang="en" sz="1800" b="1" i="1">
              <a:solidFill>
                <a:schemeClr val="dk1"/>
              </a:solidFill>
              <a:latin typeface="Calibri"/>
              <a:ea typeface="Calibri"/>
              <a:cs typeface="Calibri"/>
              <a:sym typeface="Calibri"/>
            </a:endParaRPr>
          </a:p>
          <a:p>
            <a:endParaRPr lang="en" sz="1800" b="1" i="1">
              <a:solidFill>
                <a:schemeClr val="dk1"/>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rot="-723096">
            <a:off x="5659396" y="892470"/>
            <a:ext cx="2754407" cy="5255158"/>
          </a:xfrm>
          <a:prstGeom prst="rect">
            <a:avLst/>
          </a:prstGeom>
          <a:noFill/>
          <a:ln>
            <a:noFill/>
          </a:ln>
        </p:spPr>
        <p:txBody>
          <a:bodyPr lIns="91425" tIns="45700" rIns="91425" bIns="45700" anchor="ctr" anchorCtr="0">
            <a:noAutofit/>
          </a:bodyPr>
          <a:lstStyle/>
          <a:p>
            <a:pPr marL="342900" lvl="0" algn="l" rtl="0">
              <a:spcBef>
                <a:spcPts val="360"/>
              </a:spcBef>
              <a:buClr>
                <a:schemeClr val="dk1"/>
              </a:buClr>
              <a:buSzPct val="25000"/>
              <a:buFont typeface="Arial"/>
              <a:buNone/>
            </a:pPr>
            <a:r>
              <a:rPr lang="en" sz="2000" b="1" u="sng"/>
              <a:t>ASSESSMENT</a:t>
            </a:r>
            <a:r>
              <a:rPr lang="en" sz="1800" b="1"/>
              <a:t>Write the following and turn them into the inbox:</a:t>
            </a:r>
          </a:p>
          <a:p>
            <a:pPr marL="342900" lvl="0" algn="l" rtl="0">
              <a:spcBef>
                <a:spcPts val="360"/>
              </a:spcBef>
              <a:buClr>
                <a:schemeClr val="dk1"/>
              </a:buClr>
              <a:buSzPct val="25000"/>
              <a:buFont typeface="Arial"/>
              <a:buNone/>
            </a:pPr>
            <a:r>
              <a:rPr lang="en" sz="1800" b="1"/>
              <a:t> 1 sentence in which a gerund phrase is used as a subject</a:t>
            </a:r>
          </a:p>
          <a:p>
            <a:pPr marL="342900" lvl="0" algn="l" rtl="0">
              <a:spcBef>
                <a:spcPts val="360"/>
              </a:spcBef>
              <a:buSzPct val="25000"/>
              <a:buNone/>
            </a:pPr>
            <a:r>
              <a:rPr lang="en" sz="1800" b="1"/>
              <a:t> 1 sentence in which a gerund phrase is used as a direct object</a:t>
            </a:r>
          </a:p>
          <a:p>
            <a:pPr marL="342900" lvl="0" algn="l" rtl="0">
              <a:spcBef>
                <a:spcPts val="360"/>
              </a:spcBef>
              <a:buClr>
                <a:schemeClr val="dk1"/>
              </a:buClr>
              <a:buSzPct val="25000"/>
              <a:buFont typeface="Arial"/>
              <a:buNone/>
            </a:pPr>
            <a:r>
              <a:rPr lang="en" sz="1800" b="1"/>
              <a:t>1 sentence in which a gerund phrase is used as an object of a preposition.</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On-screen Show (4:3)</PresentationFormat>
  <Paragraphs>104</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Custom Theme</vt:lpstr>
      <vt:lpstr>Custom Theme</vt:lpstr>
      <vt:lpstr>SENTENCE COMPOSING JOURNALS</vt:lpstr>
      <vt:lpstr>Gerund Phrase </vt:lpstr>
      <vt:lpstr>Gerund Phrase </vt:lpstr>
      <vt:lpstr>Gerund Phrase </vt:lpstr>
      <vt:lpstr>Gerund Phrase </vt:lpstr>
      <vt:lpstr>Gerund Phrase </vt:lpstr>
      <vt:lpstr>Gerund Phrase </vt:lpstr>
      <vt:lpstr>Gerund Phrase </vt:lpstr>
      <vt:lpstr>ASSESSMENTWrite the following and turn them into the inbox:  1 sentence in which a gerund phrase is used as a subject  1 sentence in which a gerund phrase is used as a direct object 1 sentence in which a gerund phrase is used as an object of a preposition.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COMPOSING JOURNALS</dc:title>
  <cp:lastModifiedBy>computer</cp:lastModifiedBy>
  <cp:revision>1</cp:revision>
  <dcterms:modified xsi:type="dcterms:W3CDTF">2014-11-12T19:03:53Z</dcterms:modified>
</cp:coreProperties>
</file>