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66"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6D39D0E-1FD8-49AE-8706-AD21810E5CDE}">
  <a:tblStyle styleId="{56D39D0E-1FD8-49AE-8706-AD21810E5CDE}" styleName="Table_0"/>
  <a:tblStyle styleId="{7D7F9712-CB7E-49DB-9980-914001F459D5}" styleName="Table_1"/>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918"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7170237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02" name="Shape 10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223" name="Shape 223"/>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228" name="Shape 228"/>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13" name="Shape 113"/>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731500" y="4560550"/>
            <a:ext cx="5852100" cy="4320599"/>
          </a:xfrm>
          <a:prstGeom prst="rect">
            <a:avLst/>
          </a:prstGeom>
        </p:spPr>
        <p:txBody>
          <a:bodyPr lIns="91425" tIns="91425" rIns="91425" bIns="91425" anchor="ctr" anchorCtr="0">
            <a:noAutofit/>
          </a:bodyPr>
          <a:lstStyle/>
          <a:p>
            <a:endParaRPr/>
          </a:p>
        </p:txBody>
      </p:sp>
      <p:sp>
        <p:nvSpPr>
          <p:cNvPr id="124" name="Shape 124"/>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731500" y="4560550"/>
            <a:ext cx="5852100" cy="4320599"/>
          </a:xfrm>
          <a:prstGeom prst="rect">
            <a:avLst/>
          </a:prstGeom>
        </p:spPr>
        <p:txBody>
          <a:bodyPr lIns="91425" tIns="91425" rIns="91425" bIns="91425" anchor="ctr" anchorCtr="0">
            <a:noAutofit/>
          </a:bodyPr>
          <a:lstStyle/>
          <a:p>
            <a:endParaRPr/>
          </a:p>
        </p:txBody>
      </p:sp>
      <p:sp>
        <p:nvSpPr>
          <p:cNvPr id="135" name="Shape 135"/>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51" name="Shape 151"/>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66" name="Shape 16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79" name="Shape 179"/>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95" name="Shape 195"/>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211" name="Shape 211"/>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49" name="Shape 4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5" name="Shape 5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56" name="Shape 5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57" name="Shape 5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58" name="Shape 5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7"/>
        <p:cNvGrpSpPr/>
        <p:nvPr/>
      </p:nvGrpSpPr>
      <p:grpSpPr>
        <a:xfrm>
          <a:off x="0" y="0"/>
          <a:ext cx="0" cy="0"/>
          <a:chOff x="0" y="0"/>
          <a:chExt cx="0" cy="0"/>
        </a:xfrm>
      </p:grpSpPr>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3" name="Shape 7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74" name="Shape 7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0" name="Shape 80"/>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spcAft>
                <a:spcPts val="0"/>
              </a:spcAft>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82" name="Shape 8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94" name="Shape 9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30" name="Shape 3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spcAft>
                <a:spcPts val="0"/>
              </a:spcAft>
              <a:buClr>
                <a:srgbClr val="888888"/>
              </a:buClr>
              <a:buFont typeface="Calibri"/>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spcAft>
                <a:spcPts val="0"/>
              </a:spcAft>
              <a:buClr>
                <a:srgbClr val="888888"/>
              </a:buClr>
              <a:buFont typeface="Calibri"/>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2" name="Shape 4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sz="2000">
                <a:solidFill>
                  <a:srgbClr val="888888"/>
                </a:solidFill>
              </a:defRPr>
            </a:lvl1pPr>
            <a:lvl2pPr marL="457200" indent="0" rtl="0">
              <a:buClr>
                <a:srgbClr val="888888"/>
              </a:buClr>
              <a:buFont typeface="Calibri"/>
              <a:buNone/>
              <a:defRPr sz="1800">
                <a:solidFill>
                  <a:srgbClr val="888888"/>
                </a:solidFill>
              </a:defRPr>
            </a:lvl2pPr>
            <a:lvl3pPr marL="914400" indent="0" rtl="0">
              <a:buClr>
                <a:srgbClr val="888888"/>
              </a:buClr>
              <a:buFont typeface="Calibri"/>
              <a:buNone/>
              <a:defRPr sz="1600">
                <a:solidFill>
                  <a:srgbClr val="888888"/>
                </a:solidFill>
              </a:defRPr>
            </a:lvl3pPr>
            <a:lvl4pPr marL="1371600" indent="0" rtl="0">
              <a:buClr>
                <a:srgbClr val="888888"/>
              </a:buClr>
              <a:buFont typeface="Calibri"/>
              <a:buNone/>
              <a:defRPr sz="1400">
                <a:solidFill>
                  <a:srgbClr val="888888"/>
                </a:solidFill>
              </a:defRPr>
            </a:lvl4pPr>
            <a:lvl5pPr marL="1828800" indent="0" rtl="0">
              <a:buClr>
                <a:srgbClr val="888888"/>
              </a:buClr>
              <a:buFont typeface="Calibri"/>
              <a:buNone/>
              <a:defRPr sz="1400">
                <a:solidFill>
                  <a:srgbClr val="888888"/>
                </a:solidFill>
              </a:defRPr>
            </a:lvl5pPr>
            <a:lvl6pPr marL="2286000" indent="0" rtl="0">
              <a:buClr>
                <a:srgbClr val="888888"/>
              </a:buClr>
              <a:buFont typeface="Calibri"/>
              <a:buNone/>
              <a:defRPr sz="1400">
                <a:solidFill>
                  <a:srgbClr val="888888"/>
                </a:solidFill>
              </a:defRPr>
            </a:lvl6pPr>
            <a:lvl7pPr marL="2743200" indent="0" rtl="0">
              <a:buClr>
                <a:srgbClr val="888888"/>
              </a:buClr>
              <a:buFont typeface="Calibri"/>
              <a:buNone/>
              <a:defRPr sz="1400">
                <a:solidFill>
                  <a:srgbClr val="888888"/>
                </a:solidFill>
              </a:defRPr>
            </a:lvl7pPr>
            <a:lvl8pPr marL="3200400" indent="0" rtl="0">
              <a:buClr>
                <a:srgbClr val="888888"/>
              </a:buClr>
              <a:buFont typeface="Calibri"/>
              <a:buNone/>
              <a:defRPr sz="1400">
                <a:solidFill>
                  <a:srgbClr val="888888"/>
                </a:solidFill>
              </a:defRPr>
            </a:lvl8pPr>
            <a:lvl9pPr marL="3657600" indent="0" rtl="0">
              <a:buClr>
                <a:srgbClr val="888888"/>
              </a:buClr>
              <a:buFont typeface="Calibri"/>
              <a:buNone/>
              <a:defRPr sz="1400">
                <a:solidFill>
                  <a:srgbClr val="888888"/>
                </a:solidFill>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22250" algn="l" rtl="0">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77800" algn="l" rtl="0">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136525" algn="l" rtl="0">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524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524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rot="-723054">
            <a:off x="5257800" y="2055813"/>
            <a:ext cx="3429000" cy="11429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000" b="0" i="0" u="none" strike="noStrike" cap="none" baseline="0">
                <a:solidFill>
                  <a:schemeClr val="dk1"/>
                </a:solidFill>
                <a:latin typeface="Calibri"/>
                <a:ea typeface="Calibri"/>
                <a:cs typeface="Calibri"/>
                <a:sym typeface="Calibri"/>
              </a:rPr>
              <a:t>SENTENCE COMPOSING JOURNALS</a:t>
            </a:r>
          </a:p>
        </p:txBody>
      </p:sp>
      <p:sp>
        <p:nvSpPr>
          <p:cNvPr id="99" name="Shape 99"/>
          <p:cNvSpPr txBox="1">
            <a:spLocks noGrp="1"/>
          </p:cNvSpPr>
          <p:nvPr>
            <p:ph type="body" idx="1"/>
          </p:nvPr>
        </p:nvSpPr>
        <p:spPr>
          <a:xfrm rot="-801355">
            <a:off x="5770603" y="3213709"/>
            <a:ext cx="3070135" cy="761929"/>
          </a:xfrm>
          <a:prstGeom prst="rect">
            <a:avLst/>
          </a:prstGeom>
          <a:noFill/>
          <a:ln>
            <a:noFill/>
          </a:ln>
        </p:spPr>
        <p:txBody>
          <a:bodyPr lIns="91425" tIns="45700" rIns="91425" bIns="45700" anchor="t" anchorCtr="0">
            <a:noAutofit/>
          </a:bodyPr>
          <a:lstStyle/>
          <a:p>
            <a:pPr marL="342900" marR="0" lvl="0" indent="-342900" algn="ctr" rtl="0">
              <a:spcBef>
                <a:spcPts val="320"/>
              </a:spcBef>
              <a:spcAft>
                <a:spcPts val="0"/>
              </a:spcAft>
              <a:buClr>
                <a:schemeClr val="dk1"/>
              </a:buClr>
              <a:buSzPct val="25000"/>
              <a:buFont typeface="Arial Black"/>
              <a:buNone/>
            </a:pPr>
            <a:r>
              <a:rPr lang="en" sz="1600">
                <a:solidFill>
                  <a:srgbClr val="494429"/>
                </a:solidFill>
                <a:latin typeface="Arial Black"/>
                <a:ea typeface="Arial Black"/>
                <a:cs typeface="Arial Black"/>
                <a:sym typeface="Arial Black"/>
              </a:rPr>
              <a:t>Infinitive Phrases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5" name="Shape 215"/>
          <p:cNvSpPr txBox="1"/>
          <p:nvPr/>
        </p:nvSpPr>
        <p:spPr>
          <a:xfrm>
            <a:off x="76199" y="801683"/>
            <a:ext cx="1408112" cy="415925"/>
          </a:xfrm>
          <a:prstGeom prst="rect">
            <a:avLst/>
          </a:prstGeom>
          <a:solidFill>
            <a:schemeClr val="lt1"/>
          </a:solidFill>
          <a:ln w="38100"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1050" b="0" i="0" u="none" strike="noStrike" cap="none" baseline="0">
                <a:solidFill>
                  <a:schemeClr val="dk1"/>
                </a:solidFill>
                <a:latin typeface="Arial Black"/>
                <a:ea typeface="Arial Black"/>
                <a:cs typeface="Arial Black"/>
                <a:sym typeface="Arial Black"/>
              </a:rPr>
              <a:t>PRACTICE 3B COMBINING</a:t>
            </a:r>
          </a:p>
        </p:txBody>
      </p:sp>
      <p:sp>
        <p:nvSpPr>
          <p:cNvPr id="216" name="Shape 216"/>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Infinitive Phrase</a:t>
            </a:r>
          </a:p>
          <a:p>
            <a:endParaRPr lang="en" sz="1600">
              <a:solidFill>
                <a:srgbClr val="494429"/>
              </a:solidFill>
              <a:latin typeface="Arial Black"/>
              <a:ea typeface="Arial Black"/>
              <a:cs typeface="Arial Black"/>
              <a:sym typeface="Arial Black"/>
            </a:endParaRPr>
          </a:p>
        </p:txBody>
      </p:sp>
      <p:sp>
        <p:nvSpPr>
          <p:cNvPr id="217" name="Shape 217"/>
          <p:cNvSpPr txBox="1">
            <a:spLocks noGrp="1"/>
          </p:cNvSpPr>
          <p:nvPr>
            <p:ph type="subTitle" idx="1"/>
          </p:nvPr>
        </p:nvSpPr>
        <p:spPr>
          <a:xfrm>
            <a:off x="2590800" y="609600"/>
            <a:ext cx="5486399" cy="914400"/>
          </a:xfrm>
          <a:prstGeom prst="rect">
            <a:avLst/>
          </a:prstGeom>
          <a:solidFill>
            <a:schemeClr val="lt1">
              <a:alpha val="79607"/>
            </a:scheme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320"/>
              </a:spcBef>
              <a:spcAft>
                <a:spcPts val="0"/>
              </a:spcAft>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DIRECTIONS</a:t>
            </a:r>
          </a:p>
          <a:p>
            <a:pPr marL="0" marR="0" lvl="0" indent="0" algn="l" rtl="0">
              <a:spcBef>
                <a:spcPts val="320"/>
              </a:spcBef>
              <a:spcAft>
                <a:spcPts val="0"/>
              </a:spcAft>
              <a:buClr>
                <a:srgbClr val="888888"/>
              </a:buClr>
              <a:buSzPct val="25000"/>
              <a:buFont typeface="Calibri"/>
              <a:buNone/>
            </a:pPr>
            <a:r>
              <a:rPr lang="en" sz="1600" b="1" i="0" u="none" strike="noStrike" cap="none" baseline="0">
                <a:solidFill>
                  <a:schemeClr val="dk1"/>
                </a:solidFill>
                <a:latin typeface="Calibri"/>
                <a:ea typeface="Calibri"/>
                <a:cs typeface="Calibri"/>
                <a:sym typeface="Calibri"/>
              </a:rPr>
              <a:t>Check your answers including the correct punctuation and capitalization.</a:t>
            </a:r>
          </a:p>
        </p:txBody>
      </p:sp>
      <p:sp>
        <p:nvSpPr>
          <p:cNvPr id="218" name="Shape 218"/>
          <p:cNvSpPr txBox="1"/>
          <p:nvPr/>
        </p:nvSpPr>
        <p:spPr>
          <a:xfrm>
            <a:off x="228600" y="2028825"/>
            <a:ext cx="8763000" cy="1608299"/>
          </a:xfrm>
          <a:prstGeom prst="rect">
            <a:avLst/>
          </a:prstGeom>
          <a:solidFill>
            <a:srgbClr val="DAE5F1">
              <a:alpha val="80000"/>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2400" b="1" i="0" u="none" strike="noStrike" cap="none" baseline="0">
                <a:solidFill>
                  <a:srgbClr val="0070C0"/>
                </a:solidFill>
                <a:latin typeface="Calibri"/>
                <a:ea typeface="Calibri"/>
                <a:cs typeface="Calibri"/>
                <a:sym typeface="Calibri"/>
              </a:rPr>
              <a:t>MODEL SENTENCE</a:t>
            </a:r>
          </a:p>
          <a:p>
            <a:pPr marL="342900" lvl="0" rtl="0">
              <a:spcBef>
                <a:spcPts val="360"/>
              </a:spcBef>
              <a:buClr>
                <a:srgbClr val="888888"/>
              </a:buClr>
              <a:buSzPct val="25000"/>
              <a:buFont typeface="Calibri"/>
              <a:buNone/>
            </a:pPr>
            <a:r>
              <a:rPr lang="en" sz="1800" b="1">
                <a:solidFill>
                  <a:srgbClr val="FF0000"/>
                </a:solidFill>
                <a:latin typeface="Calibri"/>
                <a:ea typeface="Calibri"/>
                <a:cs typeface="Calibri"/>
                <a:sym typeface="Calibri"/>
              </a:rPr>
              <a:t>To avoid embarrassment and to make the job easier</a:t>
            </a:r>
            <a:r>
              <a:rPr lang="en" sz="1800" b="1">
                <a:solidFill>
                  <a:schemeClr val="dk1"/>
                </a:solidFill>
                <a:latin typeface="Calibri"/>
                <a:ea typeface="Calibri"/>
                <a:cs typeface="Calibri"/>
                <a:sym typeface="Calibri"/>
              </a:rPr>
              <a:t>, all students quickly learned certain interviewing techniques.</a:t>
            </a:r>
          </a:p>
          <a:p>
            <a:pPr marL="342900" lvl="0" algn="r" rtl="0">
              <a:spcBef>
                <a:spcPts val="360"/>
              </a:spcBef>
              <a:buClr>
                <a:srgbClr val="888888"/>
              </a:buClr>
              <a:buSzPct val="25000"/>
              <a:buFont typeface="Calibri"/>
              <a:buNone/>
            </a:pPr>
            <a:r>
              <a:rPr lang="en" sz="1800" b="1">
                <a:solidFill>
                  <a:schemeClr val="dk1"/>
                </a:solidFill>
                <a:latin typeface="Calibri"/>
                <a:ea typeface="Calibri"/>
                <a:cs typeface="Calibri"/>
                <a:sym typeface="Calibri"/>
              </a:rPr>
              <a:t>Michael Crichton, </a:t>
            </a:r>
            <a:r>
              <a:rPr lang="en" sz="1800" b="1" i="1">
                <a:solidFill>
                  <a:schemeClr val="dk1"/>
                </a:solidFill>
                <a:latin typeface="Calibri"/>
                <a:ea typeface="Calibri"/>
                <a:cs typeface="Calibri"/>
                <a:sym typeface="Calibri"/>
              </a:rPr>
              <a:t>Travels</a:t>
            </a:r>
            <a:r>
              <a:rPr lang="en" sz="1800" b="1">
                <a:solidFill>
                  <a:schemeClr val="dk1"/>
                </a:solidFill>
                <a:latin typeface="Calibri"/>
                <a:ea typeface="Calibri"/>
                <a:cs typeface="Calibri"/>
                <a:sym typeface="Calibri"/>
              </a:rPr>
              <a:t> </a:t>
            </a:r>
          </a:p>
          <a:p>
            <a:endParaRPr lang="en" sz="1800" b="1">
              <a:solidFill>
                <a:schemeClr val="dk1"/>
              </a:solidFill>
              <a:latin typeface="Calibri"/>
              <a:ea typeface="Calibri"/>
              <a:cs typeface="Calibri"/>
              <a:sym typeface="Calibri"/>
            </a:endParaRPr>
          </a:p>
          <a:p>
            <a:pPr marL="342900" marR="0" lvl="0" indent="-342900" algn="l" rtl="0">
              <a:spcBef>
                <a:spcPts val="360"/>
              </a:spcBef>
              <a:spcAft>
                <a:spcPts val="0"/>
              </a:spcAft>
              <a:buClr>
                <a:srgbClr val="888888"/>
              </a:buClr>
              <a:buSzPct val="25000"/>
              <a:buFont typeface="Calibri"/>
              <a:buNone/>
            </a:pPr>
            <a:r>
              <a:rPr lang="en" sz="2400" b="1" i="0" u="none" strike="noStrike" cap="none" baseline="0">
                <a:solidFill>
                  <a:schemeClr val="dk1"/>
                </a:solidFill>
                <a:latin typeface="Calibri"/>
                <a:ea typeface="Calibri"/>
                <a:cs typeface="Calibri"/>
                <a:sym typeface="Calibri"/>
              </a:rPr>
              <a:t>.</a:t>
            </a:r>
          </a:p>
        </p:txBody>
      </p:sp>
      <p:sp>
        <p:nvSpPr>
          <p:cNvPr id="219" name="Shape 219"/>
          <p:cNvSpPr txBox="1"/>
          <p:nvPr/>
        </p:nvSpPr>
        <p:spPr>
          <a:xfrm>
            <a:off x="228600" y="3978850"/>
            <a:ext cx="8763000" cy="19983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2400" b="1" i="0" u="none" strike="noStrike" cap="none" baseline="0">
                <a:solidFill>
                  <a:srgbClr val="7030A0"/>
                </a:solidFill>
                <a:latin typeface="Calibri"/>
                <a:ea typeface="Calibri"/>
                <a:cs typeface="Calibri"/>
                <a:sym typeface="Calibri"/>
              </a:rPr>
              <a:t>ANSWER - COMBINED SENTENCES</a:t>
            </a:r>
          </a:p>
          <a:p>
            <a:pPr marL="342900" marR="0" lvl="0" indent="-342900" algn="l" rtl="0">
              <a:spcBef>
                <a:spcPts val="360"/>
              </a:spcBef>
              <a:spcAft>
                <a:spcPts val="0"/>
              </a:spcAft>
              <a:buClr>
                <a:srgbClr val="888888"/>
              </a:buClr>
              <a:buSzPct val="25000"/>
              <a:buFont typeface="Calibri"/>
              <a:buNone/>
            </a:pPr>
            <a:r>
              <a:rPr lang="en" sz="2400" b="1">
                <a:solidFill>
                  <a:srgbClr val="FF0000"/>
                </a:solidFill>
                <a:latin typeface="Calibri"/>
                <a:ea typeface="Calibri"/>
                <a:cs typeface="Calibri"/>
                <a:sym typeface="Calibri"/>
              </a:rPr>
              <a:t>To garner respect and to make his employees happier,</a:t>
            </a:r>
            <a:r>
              <a:rPr lang="en" sz="2400" b="1">
                <a:solidFill>
                  <a:schemeClr val="dk1"/>
                </a:solidFill>
                <a:latin typeface="Calibri"/>
                <a:ea typeface="Calibri"/>
                <a:cs typeface="Calibri"/>
                <a:sym typeface="Calibri"/>
              </a:rPr>
              <a:t> the boss periodically distributed appropriate compliments</a:t>
            </a:r>
            <a:r>
              <a:rPr lang="en" sz="2400" b="1" i="0" u="none" strike="noStrike" cap="none" baseline="0">
                <a:solidFill>
                  <a:schemeClr val="dk1"/>
                </a:solidFill>
                <a:latin typeface="Calibri"/>
                <a:ea typeface="Calibri"/>
                <a:cs typeface="Calibri"/>
                <a:sym typeface="Calibri"/>
              </a:rPr>
              <a:t>.</a:t>
            </a:r>
          </a:p>
          <a:p>
            <a:endParaRPr lang="en" sz="2400" b="1" i="0" u="none" strike="noStrike" cap="none" baseline="0">
              <a:solidFill>
                <a:schemeClr val="dk1"/>
              </a:solidFill>
              <a:latin typeface="Calibri"/>
              <a:ea typeface="Calibri"/>
              <a:cs typeface="Calibri"/>
              <a:sym typeface="Calibri"/>
            </a:endParaRPr>
          </a:p>
        </p:txBody>
      </p:sp>
      <p:pic>
        <p:nvPicPr>
          <p:cNvPr id="220" name="Shape 220"/>
          <p:cNvPicPr preferRelativeResize="0"/>
          <p:nvPr/>
        </p:nvPicPr>
        <p:blipFill>
          <a:blip r:embed="rId3"/>
          <a:stretch>
            <a:fillRect/>
          </a:stretch>
        </p:blipFill>
        <p:spPr>
          <a:xfrm rot="1142258">
            <a:off x="1692274" y="690563"/>
            <a:ext cx="631824" cy="811212"/>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rot="-723055">
            <a:off x="5595938" y="2020887"/>
            <a:ext cx="3297236" cy="312896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000" b="1" u="sng" dirty="0" smtClean="0"/>
              <a:t>ASSESSMENT</a:t>
            </a:r>
            <a:br>
              <a:rPr lang="en" sz="2000" b="1" u="sng" dirty="0" smtClean="0"/>
            </a:br>
            <a:r>
              <a:rPr lang="en" sz="2000" dirty="0" smtClean="0"/>
              <a:t>Write </a:t>
            </a:r>
            <a:r>
              <a:rPr lang="en" sz="2000" dirty="0"/>
              <a:t>two sentences that use infinitive phrases </a:t>
            </a:r>
            <a:r>
              <a:rPr lang="en" sz="2000" dirty="0" smtClean="0"/>
              <a:t>and </a:t>
            </a:r>
            <a:r>
              <a:rPr lang="en" sz="2000" dirty="0"/>
              <a:t>turn them into the inbox.</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p:nvPr/>
        </p:nvSpPr>
        <p:spPr>
          <a:xfrm>
            <a:off x="2667000" y="600075"/>
            <a:ext cx="5333999" cy="923924"/>
          </a:xfrm>
          <a:prstGeom prst="rect">
            <a:avLst/>
          </a:prstGeom>
          <a:solidFill>
            <a:schemeClr val="lt1">
              <a:alpha val="74509"/>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0" u="none" strike="noStrike" cap="none" baseline="0">
                <a:solidFill>
                  <a:srgbClr val="FF0000"/>
                </a:solidFill>
                <a:latin typeface="Calibri"/>
                <a:ea typeface="Calibri"/>
                <a:cs typeface="Calibri"/>
                <a:sym typeface="Calibri"/>
              </a:rPr>
              <a:t>DIRECTIONS </a:t>
            </a:r>
          </a:p>
          <a:p>
            <a:pPr marL="0" marR="0" lvl="0" indent="0" algn="l" rtl="0">
              <a:spcBef>
                <a:spcPts val="0"/>
              </a:spcBef>
              <a:spcAft>
                <a:spcPts val="0"/>
              </a:spcAft>
              <a:buSzPct val="25000"/>
              <a:buNone/>
            </a:pPr>
            <a:r>
              <a:rPr lang="en" sz="1800" b="1" i="0" u="none" strike="noStrike" cap="none" baseline="0">
                <a:solidFill>
                  <a:schemeClr val="dk1"/>
                </a:solidFill>
                <a:latin typeface="Calibri"/>
                <a:ea typeface="Calibri"/>
                <a:cs typeface="Calibri"/>
                <a:sym typeface="Calibri"/>
              </a:rPr>
              <a:t>Copy the Definition and Rules into your own </a:t>
            </a:r>
            <a:r>
              <a:rPr lang="en" sz="1800" b="1">
                <a:solidFill>
                  <a:schemeClr val="dk1"/>
                </a:solidFill>
                <a:latin typeface="Calibri"/>
                <a:ea typeface="Calibri"/>
                <a:cs typeface="Calibri"/>
                <a:sym typeface="Calibri"/>
              </a:rPr>
              <a:t>notes </a:t>
            </a:r>
            <a:r>
              <a:rPr lang="en" sz="1800" b="1" i="0" u="none" strike="noStrike" cap="none" baseline="0">
                <a:solidFill>
                  <a:schemeClr val="dk1"/>
                </a:solidFill>
                <a:latin typeface="Calibri"/>
                <a:ea typeface="Calibri"/>
                <a:cs typeface="Calibri"/>
                <a:sym typeface="Calibri"/>
              </a:rPr>
              <a:t>to use as a future reference.</a:t>
            </a:r>
          </a:p>
        </p:txBody>
      </p:sp>
      <p:sp>
        <p:nvSpPr>
          <p:cNvPr id="105" name="Shape 105"/>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Infinitive Phrase</a:t>
            </a:r>
          </a:p>
          <a:p>
            <a:endParaRPr lang="en" sz="1600">
              <a:solidFill>
                <a:srgbClr val="494429"/>
              </a:solidFill>
              <a:latin typeface="Arial Black"/>
              <a:ea typeface="Arial Black"/>
              <a:cs typeface="Arial Black"/>
              <a:sym typeface="Arial Black"/>
            </a:endParaRPr>
          </a:p>
        </p:txBody>
      </p:sp>
      <p:sp>
        <p:nvSpPr>
          <p:cNvPr id="108" name="Shape 108"/>
          <p:cNvSpPr txBox="1"/>
          <p:nvPr/>
        </p:nvSpPr>
        <p:spPr>
          <a:xfrm>
            <a:off x="76200" y="753080"/>
            <a:ext cx="1408112" cy="253999"/>
          </a:xfrm>
          <a:prstGeom prst="rect">
            <a:avLst/>
          </a:prstGeom>
          <a:solidFill>
            <a:schemeClr val="lt1"/>
          </a:solidFill>
          <a:ln w="38100"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1050" b="0" i="0" u="none" strike="noStrike" cap="none" baseline="0" dirty="0">
                <a:solidFill>
                  <a:schemeClr val="dk1"/>
                </a:solidFill>
                <a:latin typeface="Arial Black"/>
                <a:ea typeface="Arial Black"/>
                <a:cs typeface="Arial Black"/>
                <a:sym typeface="Arial Black"/>
              </a:rPr>
              <a:t>DEFINITION </a:t>
            </a:r>
          </a:p>
        </p:txBody>
      </p:sp>
      <p:sp>
        <p:nvSpPr>
          <p:cNvPr id="109" name="Shape 109"/>
          <p:cNvSpPr txBox="1"/>
          <p:nvPr/>
        </p:nvSpPr>
        <p:spPr>
          <a:xfrm>
            <a:off x="152400" y="1600200"/>
            <a:ext cx="8839199" cy="5045700"/>
          </a:xfrm>
          <a:prstGeom prst="rect">
            <a:avLst/>
          </a:prstGeom>
          <a:solidFill>
            <a:schemeClr val="lt1">
              <a:alpha val="75686"/>
            </a:scheme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2000" b="1" i="0" u="sng" strike="noStrike" cap="none" baseline="0" dirty="0">
                <a:solidFill>
                  <a:schemeClr val="dk1"/>
                </a:solidFill>
                <a:latin typeface="Calibri"/>
                <a:ea typeface="Calibri"/>
                <a:cs typeface="Calibri"/>
                <a:sym typeface="Calibri"/>
              </a:rPr>
              <a:t>DEFINITION</a:t>
            </a:r>
          </a:p>
          <a:p>
            <a:pPr marL="0" marR="0" lvl="0" indent="0" algn="l" rtl="0">
              <a:spcBef>
                <a:spcPts val="0"/>
              </a:spcBef>
              <a:spcAft>
                <a:spcPts val="0"/>
              </a:spcAft>
              <a:buSzPct val="25000"/>
              <a:buNone/>
            </a:pPr>
            <a:r>
              <a:rPr lang="en" sz="2000" b="1" i="0" u="none" strike="noStrike" cap="none" baseline="0" dirty="0">
                <a:solidFill>
                  <a:schemeClr val="dk1"/>
                </a:solidFill>
                <a:latin typeface="Calibri"/>
                <a:ea typeface="Calibri"/>
                <a:cs typeface="Calibri"/>
                <a:sym typeface="Calibri"/>
              </a:rPr>
              <a:t>An </a:t>
            </a:r>
            <a:r>
              <a:rPr lang="en" sz="2000" b="1" dirty="0">
                <a:solidFill>
                  <a:srgbClr val="FF0000"/>
                </a:solidFill>
                <a:latin typeface="Calibri"/>
                <a:ea typeface="Calibri"/>
                <a:cs typeface="Calibri"/>
                <a:sym typeface="Calibri"/>
              </a:rPr>
              <a:t>Infinitive Phrase</a:t>
            </a:r>
            <a:r>
              <a:rPr lang="en" sz="2000" b="1" i="0" u="none" strike="noStrike" cap="none" baseline="0" dirty="0">
                <a:solidFill>
                  <a:srgbClr val="FF0000"/>
                </a:solidFill>
                <a:latin typeface="Calibri"/>
                <a:ea typeface="Calibri"/>
                <a:cs typeface="Calibri"/>
                <a:sym typeface="Calibri"/>
              </a:rPr>
              <a:t> </a:t>
            </a:r>
            <a:r>
              <a:rPr lang="en" sz="2000" b="1" dirty="0">
                <a:solidFill>
                  <a:schemeClr val="dk1"/>
                </a:solidFill>
                <a:latin typeface="Calibri"/>
                <a:ea typeface="Calibri"/>
                <a:cs typeface="Calibri"/>
                <a:sym typeface="Calibri"/>
              </a:rPr>
              <a:t>is a verbal that </a:t>
            </a:r>
            <a:r>
              <a:rPr lang="en" sz="2000" b="1" dirty="0">
                <a:solidFill>
                  <a:srgbClr val="FF0000"/>
                </a:solidFill>
                <a:latin typeface="Calibri"/>
                <a:ea typeface="Calibri"/>
                <a:cs typeface="Calibri"/>
                <a:sym typeface="Calibri"/>
              </a:rPr>
              <a:t>always begins with </a:t>
            </a:r>
            <a:r>
              <a:rPr lang="en" sz="2000" b="1" i="1" dirty="0">
                <a:solidFill>
                  <a:srgbClr val="FF0000"/>
                </a:solidFill>
                <a:latin typeface="Calibri"/>
                <a:ea typeface="Calibri"/>
                <a:cs typeface="Calibri"/>
                <a:sym typeface="Calibri"/>
              </a:rPr>
              <a:t>to</a:t>
            </a:r>
            <a:r>
              <a:rPr lang="en" sz="2000" b="1" dirty="0">
                <a:solidFill>
                  <a:srgbClr val="FF0000"/>
                </a:solidFill>
                <a:latin typeface="Calibri"/>
                <a:ea typeface="Calibri"/>
                <a:cs typeface="Calibri"/>
                <a:sym typeface="Calibri"/>
              </a:rPr>
              <a:t> plus a verb:  </a:t>
            </a:r>
            <a:r>
              <a:rPr lang="en" sz="2000" b="1" i="1" dirty="0">
                <a:latin typeface="Calibri"/>
                <a:ea typeface="Calibri"/>
                <a:cs typeface="Calibri"/>
                <a:sym typeface="Calibri"/>
              </a:rPr>
              <a:t>to sing, to read, to linger, to laugh, to sigh, etc.</a:t>
            </a:r>
          </a:p>
          <a:p>
            <a:endParaRPr lang="en" sz="2000" b="1" i="1" dirty="0">
              <a:latin typeface="Calibri"/>
              <a:ea typeface="Calibri"/>
              <a:cs typeface="Calibri"/>
              <a:sym typeface="Calibri"/>
            </a:endParaRPr>
          </a:p>
          <a:p>
            <a:pPr marL="0" marR="0" lvl="0" indent="0" algn="l" rtl="0">
              <a:spcBef>
                <a:spcPts val="0"/>
              </a:spcBef>
              <a:spcAft>
                <a:spcPts val="0"/>
              </a:spcAft>
              <a:buSzPct val="25000"/>
              <a:buNone/>
            </a:pPr>
            <a:r>
              <a:rPr lang="en" sz="2000" b="1" dirty="0">
                <a:latin typeface="Calibri"/>
                <a:ea typeface="Calibri"/>
                <a:cs typeface="Calibri"/>
                <a:sym typeface="Calibri"/>
              </a:rPr>
              <a:t>Infinitives can</a:t>
            </a:r>
            <a:r>
              <a:rPr lang="en" sz="2000" b="1" dirty="0">
                <a:solidFill>
                  <a:srgbClr val="FF0000"/>
                </a:solidFill>
                <a:latin typeface="Calibri"/>
                <a:ea typeface="Calibri"/>
                <a:cs typeface="Calibri"/>
                <a:sym typeface="Calibri"/>
              </a:rPr>
              <a:t> name something </a:t>
            </a:r>
            <a:r>
              <a:rPr lang="en" sz="2000" b="1" dirty="0">
                <a:latin typeface="Calibri"/>
                <a:ea typeface="Calibri"/>
                <a:cs typeface="Calibri"/>
                <a:sym typeface="Calibri"/>
              </a:rPr>
              <a:t>(like nouns),</a:t>
            </a:r>
            <a:r>
              <a:rPr lang="en" sz="2000" b="1" dirty="0">
                <a:solidFill>
                  <a:srgbClr val="FF0000"/>
                </a:solidFill>
                <a:latin typeface="Calibri"/>
                <a:ea typeface="Calibri"/>
                <a:cs typeface="Calibri"/>
                <a:sym typeface="Calibri"/>
              </a:rPr>
              <a:t> describe something </a:t>
            </a:r>
            <a:r>
              <a:rPr lang="en" sz="2000" b="1" dirty="0">
                <a:latin typeface="Calibri"/>
                <a:ea typeface="Calibri"/>
                <a:cs typeface="Calibri"/>
                <a:sym typeface="Calibri"/>
              </a:rPr>
              <a:t>(like adjectives),</a:t>
            </a:r>
            <a:r>
              <a:rPr lang="en" sz="2000" b="1" dirty="0">
                <a:solidFill>
                  <a:srgbClr val="FF0000"/>
                </a:solidFill>
                <a:latin typeface="Calibri"/>
                <a:ea typeface="Calibri"/>
                <a:cs typeface="Calibri"/>
                <a:sym typeface="Calibri"/>
              </a:rPr>
              <a:t> or give a </a:t>
            </a:r>
            <a:r>
              <a:rPr lang="en" sz="2000" b="1" dirty="0" smtClean="0">
                <a:solidFill>
                  <a:srgbClr val="FF0000"/>
                </a:solidFill>
                <a:latin typeface="Calibri"/>
                <a:ea typeface="Calibri"/>
                <a:cs typeface="Calibri"/>
                <a:sym typeface="Calibri"/>
              </a:rPr>
              <a:t>reason </a:t>
            </a:r>
            <a:r>
              <a:rPr lang="en" sz="2000" b="1" dirty="0">
                <a:solidFill>
                  <a:srgbClr val="FF0000"/>
                </a:solidFill>
                <a:latin typeface="Calibri"/>
                <a:ea typeface="Calibri"/>
                <a:cs typeface="Calibri"/>
                <a:sym typeface="Calibri"/>
              </a:rPr>
              <a:t>for something </a:t>
            </a:r>
            <a:r>
              <a:rPr lang="en" sz="2000" b="1" dirty="0">
                <a:latin typeface="Calibri"/>
                <a:ea typeface="Calibri"/>
                <a:cs typeface="Calibri"/>
                <a:sym typeface="Calibri"/>
              </a:rPr>
              <a:t>(like adverbs).</a:t>
            </a:r>
          </a:p>
          <a:p>
            <a:endParaRPr lang="en" sz="2000" b="1" dirty="0">
              <a:latin typeface="Calibri"/>
              <a:ea typeface="Calibri"/>
              <a:cs typeface="Calibri"/>
              <a:sym typeface="Calibri"/>
            </a:endParaRPr>
          </a:p>
          <a:p>
            <a:pPr marR="0" lvl="0" algn="l" rtl="0">
              <a:spcBef>
                <a:spcPts val="0"/>
              </a:spcBef>
              <a:spcAft>
                <a:spcPts val="0"/>
              </a:spcAft>
              <a:buNone/>
            </a:pPr>
            <a:r>
              <a:rPr lang="en" sz="2000" b="1" u="sng" dirty="0">
                <a:latin typeface="Calibri"/>
                <a:ea typeface="Calibri"/>
                <a:cs typeface="Calibri"/>
                <a:sym typeface="Calibri"/>
              </a:rPr>
              <a:t>Examples: </a:t>
            </a:r>
          </a:p>
          <a:p>
            <a:pPr marR="0" lvl="0" algn="l" rtl="0">
              <a:spcBef>
                <a:spcPts val="0"/>
              </a:spcBef>
              <a:spcAft>
                <a:spcPts val="0"/>
              </a:spcAft>
              <a:buNone/>
            </a:pPr>
            <a:r>
              <a:rPr lang="en" sz="2000" b="1" dirty="0">
                <a:latin typeface="Calibri"/>
                <a:ea typeface="Calibri"/>
                <a:cs typeface="Calibri"/>
                <a:sym typeface="Calibri"/>
              </a:rPr>
              <a:t>1.  </a:t>
            </a:r>
            <a:r>
              <a:rPr lang="en" sz="2000" b="1" i="1" dirty="0">
                <a:latin typeface="Calibri"/>
                <a:ea typeface="Calibri"/>
                <a:cs typeface="Calibri"/>
                <a:sym typeface="Calibri"/>
              </a:rPr>
              <a:t>Noun Infinitive:</a:t>
            </a:r>
            <a:r>
              <a:rPr lang="en" sz="2000" b="1" dirty="0">
                <a:latin typeface="Calibri"/>
                <a:ea typeface="Calibri"/>
                <a:cs typeface="Calibri"/>
                <a:sym typeface="Calibri"/>
              </a:rPr>
              <a:t> </a:t>
            </a:r>
            <a:r>
              <a:rPr lang="en" sz="2000" b="1" dirty="0">
                <a:solidFill>
                  <a:srgbClr val="FF0000"/>
                </a:solidFill>
                <a:latin typeface="Calibri"/>
                <a:ea typeface="Calibri"/>
                <a:cs typeface="Calibri"/>
                <a:sym typeface="Calibri"/>
              </a:rPr>
              <a:t>To make it to the final round of the playoffs</a:t>
            </a:r>
            <a:r>
              <a:rPr lang="en" sz="2000" b="1" dirty="0">
                <a:latin typeface="Calibri"/>
                <a:ea typeface="Calibri"/>
                <a:cs typeface="Calibri"/>
                <a:sym typeface="Calibri"/>
              </a:rPr>
              <a:t> was the team’s main goal.  </a:t>
            </a:r>
            <a:r>
              <a:rPr lang="en" sz="2000" b="1" i="1" dirty="0">
                <a:latin typeface="Calibri"/>
                <a:ea typeface="Calibri"/>
                <a:cs typeface="Calibri"/>
                <a:sym typeface="Calibri"/>
              </a:rPr>
              <a:t>(The infinitive names the team’s goal).</a:t>
            </a:r>
          </a:p>
          <a:p>
            <a:endParaRPr lang="en" sz="2000" b="1" i="1" dirty="0">
              <a:latin typeface="Calibri"/>
              <a:ea typeface="Calibri"/>
              <a:cs typeface="Calibri"/>
              <a:sym typeface="Calibri"/>
            </a:endParaRPr>
          </a:p>
          <a:p>
            <a:pPr marR="0" lvl="0" algn="l" rtl="0">
              <a:spcBef>
                <a:spcPts val="0"/>
              </a:spcBef>
              <a:spcAft>
                <a:spcPts val="0"/>
              </a:spcAft>
              <a:buNone/>
            </a:pPr>
            <a:r>
              <a:rPr lang="en" sz="2000" b="1" dirty="0">
                <a:latin typeface="Calibri"/>
                <a:ea typeface="Calibri"/>
                <a:cs typeface="Calibri"/>
                <a:sym typeface="Calibri"/>
              </a:rPr>
              <a:t>2.  </a:t>
            </a:r>
            <a:r>
              <a:rPr lang="en" sz="2000" b="1" i="1" dirty="0">
                <a:latin typeface="Calibri"/>
                <a:ea typeface="Calibri"/>
                <a:cs typeface="Calibri"/>
                <a:sym typeface="Calibri"/>
              </a:rPr>
              <a:t>Adjective Infinitive:  </a:t>
            </a:r>
            <a:r>
              <a:rPr lang="en" sz="2000" b="1" dirty="0">
                <a:latin typeface="Calibri"/>
                <a:ea typeface="Calibri"/>
                <a:cs typeface="Calibri"/>
                <a:sym typeface="Calibri"/>
              </a:rPr>
              <a:t>The coach emphasized the need </a:t>
            </a:r>
            <a:r>
              <a:rPr lang="en" sz="2000" b="1" dirty="0">
                <a:solidFill>
                  <a:srgbClr val="FF0000"/>
                </a:solidFill>
                <a:latin typeface="Calibri"/>
                <a:ea typeface="Calibri"/>
                <a:cs typeface="Calibri"/>
                <a:sym typeface="Calibri"/>
              </a:rPr>
              <a:t>to make it to the final round of the playoffs. </a:t>
            </a:r>
            <a:r>
              <a:rPr lang="en" sz="2000" b="1" i="1" dirty="0">
                <a:latin typeface="Calibri"/>
                <a:ea typeface="Calibri"/>
                <a:cs typeface="Calibri"/>
                <a:sym typeface="Calibri"/>
              </a:rPr>
              <a:t>(The infinitive describes the need).</a:t>
            </a:r>
          </a:p>
          <a:p>
            <a:endParaRPr lang="en" sz="2000" b="1" i="1" dirty="0">
              <a:latin typeface="Calibri"/>
              <a:ea typeface="Calibri"/>
              <a:cs typeface="Calibri"/>
              <a:sym typeface="Calibri"/>
            </a:endParaRPr>
          </a:p>
          <a:p>
            <a:pPr marR="0" lvl="0" algn="l" rtl="0">
              <a:spcBef>
                <a:spcPts val="0"/>
              </a:spcBef>
              <a:spcAft>
                <a:spcPts val="0"/>
              </a:spcAft>
              <a:buNone/>
            </a:pPr>
            <a:r>
              <a:rPr lang="en" sz="2000" b="1" dirty="0">
                <a:latin typeface="Calibri"/>
                <a:ea typeface="Calibri"/>
                <a:cs typeface="Calibri"/>
                <a:sym typeface="Calibri"/>
              </a:rPr>
              <a:t>3.  </a:t>
            </a:r>
            <a:r>
              <a:rPr lang="en" sz="2000" b="1" i="1" dirty="0">
                <a:latin typeface="Calibri"/>
                <a:ea typeface="Calibri"/>
                <a:cs typeface="Calibri"/>
                <a:sym typeface="Calibri"/>
              </a:rPr>
              <a:t>Adverb Infinitive:  </a:t>
            </a:r>
            <a:r>
              <a:rPr lang="en" sz="2000" b="1" dirty="0">
                <a:latin typeface="Calibri"/>
                <a:ea typeface="Calibri"/>
                <a:cs typeface="Calibri"/>
                <a:sym typeface="Calibri"/>
              </a:rPr>
              <a:t>The team worked overtime </a:t>
            </a:r>
            <a:r>
              <a:rPr lang="en" sz="2000" b="1" dirty="0">
                <a:solidFill>
                  <a:srgbClr val="FF0000"/>
                </a:solidFill>
                <a:latin typeface="Calibri"/>
                <a:ea typeface="Calibri"/>
                <a:cs typeface="Calibri"/>
                <a:sym typeface="Calibri"/>
              </a:rPr>
              <a:t>to make it </a:t>
            </a:r>
            <a:r>
              <a:rPr lang="en" sz="2000" b="1" dirty="0" smtClean="0">
                <a:solidFill>
                  <a:srgbClr val="FF0000"/>
                </a:solidFill>
                <a:latin typeface="Calibri"/>
                <a:ea typeface="Calibri"/>
                <a:cs typeface="Calibri"/>
                <a:sym typeface="Calibri"/>
              </a:rPr>
              <a:t>to </a:t>
            </a:r>
            <a:r>
              <a:rPr lang="en" sz="2000" b="1" dirty="0">
                <a:solidFill>
                  <a:srgbClr val="FF0000"/>
                </a:solidFill>
                <a:latin typeface="Calibri"/>
                <a:ea typeface="Calibri"/>
                <a:cs typeface="Calibri"/>
                <a:sym typeface="Calibri"/>
              </a:rPr>
              <a:t>the final round of the playoffs. </a:t>
            </a:r>
            <a:r>
              <a:rPr lang="en" sz="2000" b="1" dirty="0">
                <a:latin typeface="Calibri"/>
                <a:ea typeface="Calibri"/>
                <a:cs typeface="Calibri"/>
                <a:sym typeface="Calibri"/>
              </a:rPr>
              <a:t> </a:t>
            </a:r>
            <a:r>
              <a:rPr lang="en" sz="2000" b="1" i="1" dirty="0">
                <a:latin typeface="Calibri"/>
                <a:ea typeface="Calibri"/>
                <a:cs typeface="Calibri"/>
                <a:sym typeface="Calibri"/>
              </a:rPr>
              <a:t>(The infinitive gives the reason the team worked overtime).</a:t>
            </a:r>
          </a:p>
        </p:txBody>
      </p:sp>
      <p:pic>
        <p:nvPicPr>
          <p:cNvPr id="110" name="Shape 110"/>
          <p:cNvPicPr preferRelativeResize="0"/>
          <p:nvPr/>
        </p:nvPicPr>
        <p:blipFill>
          <a:blip r:embed="rId3"/>
          <a:stretch>
            <a:fillRect/>
          </a:stretch>
        </p:blipFill>
        <p:spPr>
          <a:xfrm rot="1142258">
            <a:off x="1746249" y="604838"/>
            <a:ext cx="631824" cy="811212"/>
          </a:xfrm>
          <a:prstGeom prst="rect">
            <a:avLst/>
          </a:prstGeom>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p:nvPr/>
        </p:nvSpPr>
        <p:spPr>
          <a:xfrm>
            <a:off x="2667000" y="600075"/>
            <a:ext cx="5333999" cy="923999"/>
          </a:xfrm>
          <a:prstGeom prst="rect">
            <a:avLst/>
          </a:prstGeom>
          <a:solidFill>
            <a:schemeClr val="lt1">
              <a:alpha val="74510"/>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0" u="none" strike="noStrike" cap="none" baseline="0">
                <a:solidFill>
                  <a:srgbClr val="FF0000"/>
                </a:solidFill>
                <a:latin typeface="Calibri"/>
                <a:ea typeface="Calibri"/>
                <a:cs typeface="Calibri"/>
                <a:sym typeface="Calibri"/>
              </a:rPr>
              <a:t>DIRECTIONS </a:t>
            </a:r>
          </a:p>
          <a:p>
            <a:pPr marL="0" marR="0" lvl="0" indent="0" algn="l" rtl="0">
              <a:spcBef>
                <a:spcPts val="0"/>
              </a:spcBef>
              <a:spcAft>
                <a:spcPts val="0"/>
              </a:spcAft>
              <a:buSzPct val="25000"/>
              <a:buNone/>
            </a:pPr>
            <a:r>
              <a:rPr lang="en" sz="1800" b="1" i="0" u="none" strike="noStrike" cap="none" baseline="0">
                <a:solidFill>
                  <a:schemeClr val="dk1"/>
                </a:solidFill>
                <a:latin typeface="Calibri"/>
                <a:ea typeface="Calibri"/>
                <a:cs typeface="Calibri"/>
                <a:sym typeface="Calibri"/>
              </a:rPr>
              <a:t>Copy the Definition and Rules into your own </a:t>
            </a:r>
            <a:r>
              <a:rPr lang="en" sz="1800" b="1">
                <a:solidFill>
                  <a:schemeClr val="dk1"/>
                </a:solidFill>
                <a:latin typeface="Calibri"/>
                <a:ea typeface="Calibri"/>
                <a:cs typeface="Calibri"/>
                <a:sym typeface="Calibri"/>
              </a:rPr>
              <a:t>notes </a:t>
            </a:r>
            <a:r>
              <a:rPr lang="en" sz="1800" b="1" i="0" u="none" strike="noStrike" cap="none" baseline="0">
                <a:solidFill>
                  <a:schemeClr val="dk1"/>
                </a:solidFill>
                <a:latin typeface="Calibri"/>
                <a:ea typeface="Calibri"/>
                <a:cs typeface="Calibri"/>
                <a:sym typeface="Calibri"/>
              </a:rPr>
              <a:t>to use as a future reference.</a:t>
            </a:r>
          </a:p>
        </p:txBody>
      </p:sp>
      <p:sp>
        <p:nvSpPr>
          <p:cNvPr id="116" name="Shape 116"/>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SzPct val="25000"/>
              <a:buNone/>
            </a:pPr>
            <a:r>
              <a:rPr lang="en" sz="1600">
                <a:solidFill>
                  <a:srgbClr val="494429"/>
                </a:solidFill>
                <a:latin typeface="Arial Black"/>
                <a:ea typeface="Arial Black"/>
                <a:cs typeface="Arial Black"/>
                <a:sym typeface="Arial Black"/>
              </a:rPr>
              <a:t>Infinitive Phrase</a:t>
            </a:r>
          </a:p>
          <a:p>
            <a:endParaRPr lang="en" sz="1600">
              <a:solidFill>
                <a:srgbClr val="494429"/>
              </a:solidFill>
              <a:latin typeface="Arial Black"/>
              <a:ea typeface="Arial Black"/>
              <a:cs typeface="Arial Black"/>
              <a:sym typeface="Arial Black"/>
            </a:endParaRPr>
          </a:p>
        </p:txBody>
      </p:sp>
      <p:sp>
        <p:nvSpPr>
          <p:cNvPr id="119" name="Shape 119"/>
          <p:cNvSpPr txBox="1"/>
          <p:nvPr/>
        </p:nvSpPr>
        <p:spPr>
          <a:xfrm>
            <a:off x="143312" y="520646"/>
            <a:ext cx="1408199" cy="253973"/>
          </a:xfrm>
          <a:prstGeom prst="rect">
            <a:avLst/>
          </a:prstGeom>
          <a:solidFill>
            <a:schemeClr val="lt1"/>
          </a:solidFill>
          <a:ln w="38100"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1050" b="0" i="0" u="none" strike="noStrike" cap="none" baseline="0" dirty="0">
                <a:solidFill>
                  <a:schemeClr val="dk1"/>
                </a:solidFill>
                <a:latin typeface="Arial Black"/>
                <a:ea typeface="Arial Black"/>
                <a:cs typeface="Arial Black"/>
                <a:sym typeface="Arial Black"/>
              </a:rPr>
              <a:t>DEFINITION </a:t>
            </a:r>
          </a:p>
        </p:txBody>
      </p:sp>
      <p:sp>
        <p:nvSpPr>
          <p:cNvPr id="120" name="Shape 120"/>
          <p:cNvSpPr txBox="1"/>
          <p:nvPr/>
        </p:nvSpPr>
        <p:spPr>
          <a:xfrm>
            <a:off x="152400" y="1600200"/>
            <a:ext cx="8839199" cy="5201400"/>
          </a:xfrm>
          <a:prstGeom prst="rect">
            <a:avLst/>
          </a:prstGeom>
          <a:solidFill>
            <a:schemeClr val="lt1">
              <a:alpha val="75690"/>
            </a:scheme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R="0" lvl="0" algn="l" rtl="0">
              <a:spcBef>
                <a:spcPts val="0"/>
              </a:spcBef>
              <a:spcAft>
                <a:spcPts val="0"/>
              </a:spcAft>
              <a:buNone/>
            </a:pPr>
            <a:r>
              <a:rPr lang="en" sz="2000" b="1" u="sng" dirty="0">
                <a:solidFill>
                  <a:schemeClr val="dk1"/>
                </a:solidFill>
                <a:latin typeface="Calibri"/>
                <a:ea typeface="Calibri"/>
                <a:cs typeface="Calibri"/>
                <a:sym typeface="Calibri"/>
              </a:rPr>
              <a:t>
</a:t>
            </a:r>
            <a:r>
              <a:rPr lang="en" sz="2000" b="1" dirty="0">
                <a:solidFill>
                  <a:schemeClr val="dk1"/>
                </a:solidFill>
                <a:latin typeface="Calibri"/>
                <a:ea typeface="Calibri"/>
                <a:cs typeface="Calibri"/>
                <a:sym typeface="Calibri"/>
              </a:rPr>
              <a:t>Sentences can contain single or multiple infinitives:</a:t>
            </a:r>
          </a:p>
          <a:p>
            <a:endParaRPr lang="en" sz="2000" b="1" dirty="0">
              <a:solidFill>
                <a:schemeClr val="dk1"/>
              </a:solidFill>
              <a:latin typeface="Calibri"/>
              <a:ea typeface="Calibri"/>
              <a:cs typeface="Calibri"/>
              <a:sym typeface="Calibri"/>
            </a:endParaRPr>
          </a:p>
          <a:p>
            <a:pPr marR="0" lvl="0" algn="l" rtl="0">
              <a:spcBef>
                <a:spcPts val="0"/>
              </a:spcBef>
              <a:spcAft>
                <a:spcPts val="0"/>
              </a:spcAft>
              <a:buNone/>
            </a:pPr>
            <a:r>
              <a:rPr lang="en" sz="2000" b="1" u="sng" dirty="0">
                <a:solidFill>
                  <a:schemeClr val="dk1"/>
                </a:solidFill>
                <a:latin typeface="Calibri"/>
                <a:ea typeface="Calibri"/>
                <a:cs typeface="Calibri"/>
                <a:sym typeface="Calibri"/>
              </a:rPr>
              <a:t>Single Infinitives:  </a:t>
            </a:r>
          </a:p>
          <a:p>
            <a:endParaRPr lang="en" sz="2000" b="1" u="sng" dirty="0">
              <a:solidFill>
                <a:schemeClr val="dk1"/>
              </a:solidFill>
              <a:latin typeface="Calibri"/>
              <a:ea typeface="Calibri"/>
              <a:cs typeface="Calibri"/>
              <a:sym typeface="Calibri"/>
            </a:endParaRPr>
          </a:p>
          <a:p>
            <a:pPr marR="0" lvl="0" algn="l" rtl="0">
              <a:spcBef>
                <a:spcPts val="0"/>
              </a:spcBef>
              <a:spcAft>
                <a:spcPts val="0"/>
              </a:spcAft>
              <a:buNone/>
            </a:pPr>
            <a:r>
              <a:rPr lang="en" sz="2000" b="1" dirty="0">
                <a:solidFill>
                  <a:srgbClr val="FF0000"/>
                </a:solidFill>
                <a:latin typeface="Calibri"/>
                <a:ea typeface="Calibri"/>
                <a:cs typeface="Calibri"/>
                <a:sym typeface="Calibri"/>
              </a:rPr>
              <a:t>To get his feet wet</a:t>
            </a:r>
            <a:r>
              <a:rPr lang="en" sz="2000" b="1" dirty="0">
                <a:solidFill>
                  <a:schemeClr val="dk1"/>
                </a:solidFill>
                <a:latin typeface="Calibri"/>
                <a:ea typeface="Calibri"/>
                <a:cs typeface="Calibri"/>
                <a:sym typeface="Calibri"/>
              </a:rPr>
              <a:t> in such a freezing temperature meant trouble or danger.</a:t>
            </a:r>
          </a:p>
          <a:p>
            <a:endParaRPr lang="en" sz="2000" b="1" dirty="0">
              <a:solidFill>
                <a:schemeClr val="dk1"/>
              </a:solidFill>
              <a:latin typeface="Calibri"/>
              <a:ea typeface="Calibri"/>
              <a:cs typeface="Calibri"/>
              <a:sym typeface="Calibri"/>
            </a:endParaRPr>
          </a:p>
          <a:p>
            <a:pPr marR="0" lvl="0" algn="l" rtl="0">
              <a:spcBef>
                <a:spcPts val="0"/>
              </a:spcBef>
              <a:spcAft>
                <a:spcPts val="0"/>
              </a:spcAft>
              <a:buNone/>
            </a:pPr>
            <a:r>
              <a:rPr lang="en" sz="2000" b="1" dirty="0">
                <a:solidFill>
                  <a:schemeClr val="dk1"/>
                </a:solidFill>
                <a:latin typeface="Calibri"/>
                <a:ea typeface="Calibri"/>
                <a:cs typeface="Calibri"/>
                <a:sym typeface="Calibri"/>
              </a:rPr>
              <a:t>Suddenly, she had an almost overwhelming desire </a:t>
            </a:r>
            <a:r>
              <a:rPr lang="en" sz="2000" b="1" dirty="0">
                <a:solidFill>
                  <a:srgbClr val="FF0000"/>
                </a:solidFill>
                <a:latin typeface="Calibri"/>
                <a:ea typeface="Calibri"/>
                <a:cs typeface="Calibri"/>
                <a:sym typeface="Calibri"/>
              </a:rPr>
              <a:t>to see what was behind the other doors and down the other corridors.</a:t>
            </a:r>
          </a:p>
          <a:p>
            <a:endParaRPr lang="en" sz="2000" b="1" dirty="0">
              <a:solidFill>
                <a:srgbClr val="FF0000"/>
              </a:solidFill>
              <a:latin typeface="Calibri"/>
              <a:ea typeface="Calibri"/>
              <a:cs typeface="Calibri"/>
              <a:sym typeface="Calibri"/>
            </a:endParaRPr>
          </a:p>
          <a:p>
            <a:pPr marR="0" lvl="0" algn="l" rtl="0">
              <a:spcBef>
                <a:spcPts val="0"/>
              </a:spcBef>
              <a:spcAft>
                <a:spcPts val="0"/>
              </a:spcAft>
              <a:buNone/>
            </a:pPr>
            <a:r>
              <a:rPr lang="en" sz="2000" b="1" u="sng" dirty="0">
                <a:latin typeface="Calibri"/>
                <a:ea typeface="Calibri"/>
                <a:cs typeface="Calibri"/>
                <a:sym typeface="Calibri"/>
              </a:rPr>
              <a:t>Multiple Infinitives:</a:t>
            </a:r>
          </a:p>
          <a:p>
            <a:pPr marR="0" lvl="0" algn="l" rtl="0">
              <a:spcBef>
                <a:spcPts val="0"/>
              </a:spcBef>
              <a:spcAft>
                <a:spcPts val="0"/>
              </a:spcAft>
              <a:buNone/>
            </a:pPr>
            <a:r>
              <a:rPr lang="en" sz="2000" b="1" dirty="0">
                <a:latin typeface="Calibri"/>
                <a:ea typeface="Calibri"/>
                <a:cs typeface="Calibri"/>
                <a:sym typeface="Calibri"/>
              </a:rPr>
              <a:t>At nine o’clock </a:t>
            </a:r>
            <a:r>
              <a:rPr lang="en" sz="2000" b="1" dirty="0" smtClean="0">
                <a:latin typeface="Calibri"/>
                <a:ea typeface="Calibri"/>
                <a:cs typeface="Calibri"/>
                <a:sym typeface="Calibri"/>
              </a:rPr>
              <a:t>Earth </a:t>
            </a:r>
            <a:r>
              <a:rPr lang="en" sz="2000" b="1" dirty="0">
                <a:latin typeface="Calibri"/>
                <a:ea typeface="Calibri"/>
                <a:cs typeface="Calibri"/>
                <a:sym typeface="Calibri"/>
              </a:rPr>
              <a:t>started </a:t>
            </a:r>
            <a:r>
              <a:rPr lang="en" sz="2000" b="1" dirty="0">
                <a:solidFill>
                  <a:srgbClr val="FF0000"/>
                </a:solidFill>
                <a:latin typeface="Calibri"/>
                <a:ea typeface="Calibri"/>
                <a:cs typeface="Calibri"/>
                <a:sym typeface="Calibri"/>
              </a:rPr>
              <a:t>to explode, to catch fire, and to burn.</a:t>
            </a:r>
          </a:p>
          <a:p>
            <a:endParaRPr lang="en" sz="2000" b="1" dirty="0">
              <a:solidFill>
                <a:srgbClr val="FF0000"/>
              </a:solidFill>
              <a:latin typeface="Calibri"/>
              <a:ea typeface="Calibri"/>
              <a:cs typeface="Calibri"/>
              <a:sym typeface="Calibri"/>
            </a:endParaRPr>
          </a:p>
          <a:p>
            <a:pPr marR="0" lvl="0" algn="l" rtl="0">
              <a:spcBef>
                <a:spcPts val="0"/>
              </a:spcBef>
              <a:spcAft>
                <a:spcPts val="0"/>
              </a:spcAft>
              <a:buNone/>
            </a:pPr>
            <a:r>
              <a:rPr lang="en" sz="2000" b="1" dirty="0">
                <a:latin typeface="Calibri"/>
                <a:ea typeface="Calibri"/>
                <a:cs typeface="Calibri"/>
                <a:sym typeface="Calibri"/>
              </a:rPr>
              <a:t>It was the time </a:t>
            </a:r>
            <a:r>
              <a:rPr lang="en" sz="2000" b="1" dirty="0">
                <a:solidFill>
                  <a:srgbClr val="FF0000"/>
                </a:solidFill>
                <a:latin typeface="Calibri"/>
                <a:ea typeface="Calibri"/>
                <a:cs typeface="Calibri"/>
                <a:sym typeface="Calibri"/>
              </a:rPr>
              <a:t>to accomplish his mission</a:t>
            </a:r>
            <a:r>
              <a:rPr lang="en" sz="2000" b="1" dirty="0">
                <a:latin typeface="Calibri"/>
                <a:ea typeface="Calibri"/>
                <a:cs typeface="Calibri"/>
                <a:sym typeface="Calibri"/>
              </a:rPr>
              <a:t> or </a:t>
            </a:r>
            <a:r>
              <a:rPr lang="en" sz="2000" b="1" dirty="0">
                <a:solidFill>
                  <a:srgbClr val="FF0000"/>
                </a:solidFill>
                <a:latin typeface="Calibri"/>
                <a:ea typeface="Calibri"/>
                <a:cs typeface="Calibri"/>
                <a:sym typeface="Calibri"/>
              </a:rPr>
              <a:t>to fail.</a:t>
            </a:r>
          </a:p>
        </p:txBody>
      </p:sp>
      <p:pic>
        <p:nvPicPr>
          <p:cNvPr id="121" name="Shape 121"/>
          <p:cNvPicPr preferRelativeResize="0"/>
          <p:nvPr/>
        </p:nvPicPr>
        <p:blipFill>
          <a:blip r:embed="rId3"/>
          <a:stretch>
            <a:fillRect/>
          </a:stretch>
        </p:blipFill>
        <p:spPr>
          <a:xfrm rot="1142256">
            <a:off x="1746250" y="604837"/>
            <a:ext cx="631824" cy="811212"/>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p:nvPr/>
        </p:nvSpPr>
        <p:spPr>
          <a:xfrm>
            <a:off x="2667000" y="600075"/>
            <a:ext cx="5333999" cy="923999"/>
          </a:xfrm>
          <a:prstGeom prst="rect">
            <a:avLst/>
          </a:prstGeom>
          <a:solidFill>
            <a:schemeClr val="lt1">
              <a:alpha val="74510"/>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0" u="none" strike="noStrike" cap="none" baseline="0">
                <a:solidFill>
                  <a:srgbClr val="FF0000"/>
                </a:solidFill>
                <a:latin typeface="Calibri"/>
                <a:ea typeface="Calibri"/>
                <a:cs typeface="Calibri"/>
                <a:sym typeface="Calibri"/>
              </a:rPr>
              <a:t>DIRECTIONS </a:t>
            </a:r>
          </a:p>
          <a:p>
            <a:pPr marL="0" marR="0" lvl="0" indent="0" algn="l" rtl="0">
              <a:spcBef>
                <a:spcPts val="0"/>
              </a:spcBef>
              <a:spcAft>
                <a:spcPts val="0"/>
              </a:spcAft>
              <a:buSzPct val="25000"/>
              <a:buNone/>
            </a:pPr>
            <a:r>
              <a:rPr lang="en" sz="1800" b="1">
                <a:solidFill>
                  <a:schemeClr val="dk1"/>
                </a:solidFill>
                <a:latin typeface="Calibri"/>
                <a:ea typeface="Calibri"/>
                <a:cs typeface="Calibri"/>
                <a:sym typeface="Calibri"/>
              </a:rPr>
              <a:t>Read each of the following sets of sentences and note which adds detail and style to the sentences</a:t>
            </a:r>
            <a:r>
              <a:rPr lang="en" sz="1800" b="1" i="0" u="none" strike="noStrike" cap="none" baseline="0">
                <a:solidFill>
                  <a:schemeClr val="dk1"/>
                </a:solidFill>
                <a:latin typeface="Calibri"/>
                <a:ea typeface="Calibri"/>
                <a:cs typeface="Calibri"/>
                <a:sym typeface="Calibri"/>
              </a:rPr>
              <a:t>.</a:t>
            </a:r>
          </a:p>
        </p:txBody>
      </p:sp>
      <p:sp>
        <p:nvSpPr>
          <p:cNvPr id="127" name="Shape 127"/>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SzPct val="25000"/>
              <a:buNone/>
            </a:pPr>
            <a:r>
              <a:rPr lang="en" sz="1600">
                <a:solidFill>
                  <a:srgbClr val="494429"/>
                </a:solidFill>
                <a:latin typeface="Arial Black"/>
                <a:ea typeface="Arial Black"/>
                <a:cs typeface="Arial Black"/>
                <a:sym typeface="Arial Black"/>
              </a:rPr>
              <a:t>Infinitive Phrase</a:t>
            </a:r>
          </a:p>
          <a:p>
            <a:endParaRPr lang="en" sz="1600">
              <a:solidFill>
                <a:srgbClr val="494429"/>
              </a:solidFill>
              <a:latin typeface="Arial Black"/>
              <a:ea typeface="Arial Black"/>
              <a:cs typeface="Arial Black"/>
              <a:sym typeface="Arial Black"/>
            </a:endParaRPr>
          </a:p>
        </p:txBody>
      </p:sp>
      <p:sp>
        <p:nvSpPr>
          <p:cNvPr id="130" name="Shape 130"/>
          <p:cNvSpPr txBox="1"/>
          <p:nvPr/>
        </p:nvSpPr>
        <p:spPr>
          <a:xfrm>
            <a:off x="152400" y="603839"/>
            <a:ext cx="1408199" cy="253973"/>
          </a:xfrm>
          <a:prstGeom prst="rect">
            <a:avLst/>
          </a:prstGeom>
          <a:solidFill>
            <a:schemeClr val="lt1"/>
          </a:solidFill>
          <a:ln w="38100"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1050" b="0" i="0" u="none" strike="noStrike" cap="none" baseline="0" dirty="0" smtClean="0">
                <a:solidFill>
                  <a:schemeClr val="dk1"/>
                </a:solidFill>
                <a:latin typeface="Arial Black"/>
                <a:ea typeface="Arial Black"/>
                <a:cs typeface="Arial Black"/>
                <a:sym typeface="Arial Black"/>
              </a:rPr>
              <a:t>DEFINITION</a:t>
            </a:r>
            <a:endParaRPr lang="en" sz="1050" b="0" i="0" u="none" strike="noStrike" cap="none" baseline="0" dirty="0">
              <a:solidFill>
                <a:schemeClr val="dk1"/>
              </a:solidFill>
              <a:latin typeface="Arial Black"/>
              <a:ea typeface="Arial Black"/>
              <a:cs typeface="Arial Black"/>
              <a:sym typeface="Arial Black"/>
            </a:endParaRPr>
          </a:p>
        </p:txBody>
      </p:sp>
      <p:sp>
        <p:nvSpPr>
          <p:cNvPr id="131" name="Shape 131"/>
          <p:cNvSpPr txBox="1"/>
          <p:nvPr/>
        </p:nvSpPr>
        <p:spPr>
          <a:xfrm>
            <a:off x="152400" y="1589775"/>
            <a:ext cx="8839199" cy="5201400"/>
          </a:xfrm>
          <a:prstGeom prst="rect">
            <a:avLst/>
          </a:prstGeom>
          <a:solidFill>
            <a:schemeClr val="lt1">
              <a:alpha val="75690"/>
            </a:scheme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R="0" lvl="0" algn="l" rtl="0">
              <a:spcBef>
                <a:spcPts val="0"/>
              </a:spcBef>
              <a:spcAft>
                <a:spcPts val="0"/>
              </a:spcAft>
              <a:buNone/>
            </a:pPr>
            <a:r>
              <a:rPr lang="en" sz="2000" b="1" u="sng" dirty="0">
                <a:solidFill>
                  <a:schemeClr val="dk1"/>
                </a:solidFill>
                <a:latin typeface="Calibri"/>
                <a:ea typeface="Calibri"/>
                <a:cs typeface="Calibri"/>
                <a:sym typeface="Calibri"/>
              </a:rPr>
              <a:t>
</a:t>
            </a:r>
          </a:p>
          <a:p>
            <a:endParaRPr lang="en" sz="2000" b="1" u="sng" dirty="0">
              <a:solidFill>
                <a:schemeClr val="dk1"/>
              </a:solidFill>
              <a:latin typeface="Calibri"/>
              <a:ea typeface="Calibri"/>
              <a:cs typeface="Calibri"/>
              <a:sym typeface="Calibri"/>
            </a:endParaRPr>
          </a:p>
          <a:p>
            <a:pPr marR="0" lvl="0" rtl="0">
              <a:spcBef>
                <a:spcPts val="0"/>
              </a:spcBef>
              <a:spcAft>
                <a:spcPts val="0"/>
              </a:spcAft>
              <a:buNone/>
            </a:pPr>
            <a:r>
              <a:rPr lang="en" sz="2000" b="1" dirty="0">
                <a:latin typeface="Calibri"/>
                <a:ea typeface="Calibri"/>
                <a:cs typeface="Calibri"/>
                <a:sym typeface="Calibri"/>
              </a:rPr>
              <a:t>1a.  Back through the vegetable garden he went, and he paused for a moment, but he was not happy about it.</a:t>
            </a:r>
          </a:p>
          <a:p>
            <a:pPr marR="0" lvl="0" rtl="0">
              <a:spcBef>
                <a:spcPts val="0"/>
              </a:spcBef>
              <a:spcAft>
                <a:spcPts val="0"/>
              </a:spcAft>
              <a:buNone/>
            </a:pPr>
            <a:r>
              <a:rPr lang="en" sz="2000" b="1" dirty="0">
                <a:latin typeface="Calibri"/>
                <a:ea typeface="Calibri"/>
                <a:cs typeface="Calibri"/>
                <a:sym typeface="Calibri"/>
              </a:rPr>
              <a:t>1b.  Back through the vegetable garden he went, and he paused for a moment </a:t>
            </a:r>
            <a:r>
              <a:rPr lang="en" sz="2000" b="1" dirty="0">
                <a:solidFill>
                  <a:srgbClr val="FF0000"/>
                </a:solidFill>
                <a:latin typeface="Calibri"/>
                <a:ea typeface="Calibri"/>
                <a:cs typeface="Calibri"/>
                <a:sym typeface="Calibri"/>
              </a:rPr>
              <a:t>to smash a green muskmelon with his heel</a:t>
            </a:r>
            <a:r>
              <a:rPr lang="en" sz="2000" b="1" dirty="0">
                <a:latin typeface="Calibri"/>
                <a:ea typeface="Calibri"/>
                <a:cs typeface="Calibri"/>
                <a:sym typeface="Calibri"/>
              </a:rPr>
              <a:t>, but he was not happy about it.</a:t>
            </a:r>
          </a:p>
          <a:p>
            <a:endParaRPr lang="en" sz="2000" b="1" dirty="0">
              <a:latin typeface="Calibri"/>
              <a:ea typeface="Calibri"/>
              <a:cs typeface="Calibri"/>
              <a:sym typeface="Calibri"/>
            </a:endParaRPr>
          </a:p>
          <a:p>
            <a:endParaRPr lang="en" sz="2000" b="1" dirty="0">
              <a:latin typeface="Calibri"/>
              <a:ea typeface="Calibri"/>
              <a:cs typeface="Calibri"/>
              <a:sym typeface="Calibri"/>
            </a:endParaRPr>
          </a:p>
          <a:p>
            <a:endParaRPr lang="en" sz="2000" b="1" dirty="0">
              <a:latin typeface="Calibri"/>
              <a:ea typeface="Calibri"/>
              <a:cs typeface="Calibri"/>
              <a:sym typeface="Calibri"/>
            </a:endParaRPr>
          </a:p>
          <a:p>
            <a:pPr marR="0" lvl="0" rtl="0">
              <a:spcBef>
                <a:spcPts val="0"/>
              </a:spcBef>
              <a:spcAft>
                <a:spcPts val="0"/>
              </a:spcAft>
              <a:buNone/>
            </a:pPr>
            <a:r>
              <a:rPr lang="en" sz="2000" b="1" dirty="0">
                <a:latin typeface="Calibri"/>
                <a:ea typeface="Calibri"/>
                <a:cs typeface="Calibri"/>
                <a:sym typeface="Calibri"/>
              </a:rPr>
              <a:t>2a.  She lingered a moment or two.</a:t>
            </a:r>
          </a:p>
          <a:p>
            <a:pPr marR="0" lvl="0" rtl="0">
              <a:spcBef>
                <a:spcPts val="0"/>
              </a:spcBef>
              <a:spcAft>
                <a:spcPts val="0"/>
              </a:spcAft>
              <a:buNone/>
            </a:pPr>
            <a:r>
              <a:rPr lang="en" sz="2000" b="1" dirty="0">
                <a:latin typeface="Calibri"/>
                <a:ea typeface="Calibri"/>
                <a:cs typeface="Calibri"/>
                <a:sym typeface="Calibri"/>
              </a:rPr>
              <a:t>2b.  She lingered a moment or two </a:t>
            </a:r>
            <a:r>
              <a:rPr lang="en" sz="2000" b="1" dirty="0">
                <a:solidFill>
                  <a:srgbClr val="FF0000"/>
                </a:solidFill>
                <a:latin typeface="Calibri"/>
                <a:ea typeface="Calibri"/>
                <a:cs typeface="Calibri"/>
                <a:sym typeface="Calibri"/>
              </a:rPr>
              <a:t>to</a:t>
            </a:r>
            <a:r>
              <a:rPr lang="en" sz="2000" b="1" dirty="0">
                <a:latin typeface="Calibri"/>
                <a:ea typeface="Calibri"/>
                <a:cs typeface="Calibri"/>
                <a:sym typeface="Calibri"/>
              </a:rPr>
              <a:t> </a:t>
            </a:r>
            <a:r>
              <a:rPr lang="en" sz="2000" b="1" dirty="0">
                <a:solidFill>
                  <a:srgbClr val="FF0000"/>
                </a:solidFill>
                <a:latin typeface="Calibri"/>
                <a:ea typeface="Calibri"/>
                <a:cs typeface="Calibri"/>
                <a:sym typeface="Calibri"/>
              </a:rPr>
              <a:t>bathe her own face with the cool water </a:t>
            </a:r>
            <a:r>
              <a:rPr lang="en" sz="2000" b="1" dirty="0">
                <a:latin typeface="Calibri"/>
                <a:ea typeface="Calibri"/>
                <a:cs typeface="Calibri"/>
                <a:sym typeface="Calibri"/>
              </a:rPr>
              <a:t>and </a:t>
            </a:r>
            <a:r>
              <a:rPr lang="en" sz="2000" b="1" dirty="0">
                <a:solidFill>
                  <a:srgbClr val="FF0000"/>
                </a:solidFill>
                <a:latin typeface="Calibri"/>
                <a:ea typeface="Calibri"/>
                <a:cs typeface="Calibri"/>
                <a:sym typeface="Calibri"/>
              </a:rPr>
              <a:t>to smooth her hair.</a:t>
            </a:r>
          </a:p>
          <a:p>
            <a:endParaRPr lang="en" sz="2000" b="1" dirty="0">
              <a:solidFill>
                <a:srgbClr val="FF0000"/>
              </a:solidFill>
              <a:latin typeface="Calibri"/>
              <a:ea typeface="Calibri"/>
              <a:cs typeface="Calibri"/>
              <a:sym typeface="Calibri"/>
            </a:endParaRPr>
          </a:p>
        </p:txBody>
      </p:sp>
      <p:pic>
        <p:nvPicPr>
          <p:cNvPr id="132" name="Shape 132"/>
          <p:cNvPicPr preferRelativeResize="0"/>
          <p:nvPr/>
        </p:nvPicPr>
        <p:blipFill>
          <a:blip r:embed="rId3"/>
          <a:stretch>
            <a:fillRect/>
          </a:stretch>
        </p:blipFill>
        <p:spPr>
          <a:xfrm rot="1142256">
            <a:off x="1746250" y="604837"/>
            <a:ext cx="631824" cy="811212"/>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subTitle" idx="1"/>
          </p:nvPr>
        </p:nvSpPr>
        <p:spPr>
          <a:xfrm>
            <a:off x="2590800" y="609600"/>
            <a:ext cx="5486399" cy="990599"/>
          </a:xfrm>
          <a:prstGeom prst="rect">
            <a:avLst/>
          </a:prstGeom>
          <a:solidFill>
            <a:schemeClr val="lt1">
              <a:alpha val="74509"/>
            </a:scheme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rgbClr val="888888"/>
              </a:buClr>
              <a:buSzPct val="25000"/>
              <a:buFont typeface="Calibri"/>
              <a:buNone/>
            </a:pPr>
            <a:r>
              <a:rPr lang="en" sz="1800" b="1" i="0" u="none" strike="noStrike" cap="none" baseline="0">
                <a:solidFill>
                  <a:srgbClr val="FF0000"/>
                </a:solidFill>
                <a:latin typeface="Calibri"/>
                <a:ea typeface="Calibri"/>
                <a:cs typeface="Calibri"/>
                <a:sym typeface="Calibri"/>
              </a:rPr>
              <a:t>DIRECTIONS</a:t>
            </a:r>
          </a:p>
          <a:p>
            <a:pPr marL="0" marR="0" lvl="0" indent="0" algn="l" rtl="0">
              <a:spcBef>
                <a:spcPts val="360"/>
              </a:spcBef>
              <a:spcAft>
                <a:spcPts val="0"/>
              </a:spcAft>
              <a:buClr>
                <a:srgbClr val="888888"/>
              </a:buClr>
              <a:buSzPct val="25000"/>
              <a:buFont typeface="Calibri"/>
              <a:buNone/>
            </a:pPr>
            <a:r>
              <a:rPr lang="en" sz="1800" b="1" i="0" u="none" strike="noStrike" cap="none" baseline="0">
                <a:solidFill>
                  <a:srgbClr val="FF0000"/>
                </a:solidFill>
                <a:latin typeface="Calibri"/>
                <a:ea typeface="Calibri"/>
                <a:cs typeface="Calibri"/>
                <a:sym typeface="Calibri"/>
              </a:rPr>
              <a:t>STEP 1:  </a:t>
            </a:r>
            <a:r>
              <a:rPr lang="en" sz="1800" b="1" i="0" u="none" strike="noStrike" cap="none" baseline="0">
                <a:solidFill>
                  <a:schemeClr val="dk1"/>
                </a:solidFill>
                <a:latin typeface="Calibri"/>
                <a:ea typeface="Calibri"/>
                <a:cs typeface="Calibri"/>
                <a:sym typeface="Calibri"/>
              </a:rPr>
              <a:t>Match the Sentence with the</a:t>
            </a:r>
            <a:r>
              <a:rPr lang="en" sz="1800" b="1">
                <a:solidFill>
                  <a:schemeClr val="dk1"/>
                </a:solidFill>
              </a:rPr>
              <a:t> infinitive phrase</a:t>
            </a:r>
            <a:r>
              <a:rPr lang="en" sz="1800" b="1" i="0" u="none" strike="noStrike" cap="none" baseline="0">
                <a:solidFill>
                  <a:schemeClr val="dk1"/>
                </a:solidFill>
                <a:latin typeface="Calibri"/>
                <a:ea typeface="Calibri"/>
                <a:cs typeface="Calibri"/>
                <a:sym typeface="Calibri"/>
              </a:rPr>
              <a:t> that fits best.  Write down your Answers.</a:t>
            </a:r>
          </a:p>
        </p:txBody>
      </p:sp>
      <p:sp>
        <p:nvSpPr>
          <p:cNvPr id="138" name="Shape 138"/>
          <p:cNvSpPr txBox="1"/>
          <p:nvPr/>
        </p:nvSpPr>
        <p:spPr>
          <a:xfrm>
            <a:off x="76200" y="1752600"/>
            <a:ext cx="6019799" cy="879900"/>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20"/>
              </a:spcBef>
              <a:spcAft>
                <a:spcPts val="0"/>
              </a:spcAft>
              <a:buClr>
                <a:srgbClr val="888888"/>
              </a:buClr>
              <a:buSzPct val="25000"/>
              <a:buFont typeface="Calibri"/>
              <a:buNone/>
            </a:pPr>
            <a:r>
              <a:rPr lang="en" sz="1600" b="1" i="0" u="none" strike="noStrike" cap="none" baseline="0" dirty="0">
                <a:solidFill>
                  <a:srgbClr val="FF0000"/>
                </a:solidFill>
                <a:latin typeface="Calibri"/>
                <a:ea typeface="Calibri"/>
                <a:cs typeface="Calibri"/>
                <a:sym typeface="Calibri"/>
              </a:rPr>
              <a:t>1. </a:t>
            </a:r>
            <a:r>
              <a:rPr lang="en" sz="1600" b="1" i="0" u="none" strike="noStrike" cap="none" baseline="0" dirty="0">
                <a:solidFill>
                  <a:schemeClr val="dk1"/>
                </a:solidFill>
                <a:latin typeface="Calibri"/>
                <a:ea typeface="Calibri"/>
                <a:cs typeface="Calibri"/>
                <a:sym typeface="Calibri"/>
              </a:rPr>
              <a:t> </a:t>
            </a:r>
            <a:r>
              <a:rPr lang="en" sz="1600" b="1" dirty="0">
                <a:solidFill>
                  <a:schemeClr val="dk1"/>
                </a:solidFill>
                <a:latin typeface="Calibri"/>
                <a:ea typeface="Calibri"/>
                <a:cs typeface="Calibri"/>
                <a:sym typeface="Calibri"/>
              </a:rPr>
              <a:t>My mother told me about dressing in her best </a:t>
            </a:r>
            <a:r>
              <a:rPr lang="en" sz="1600" b="1" dirty="0" smtClean="0">
                <a:solidFill>
                  <a:schemeClr val="dk1"/>
                </a:solidFill>
                <a:latin typeface="Calibri"/>
                <a:ea typeface="Calibri"/>
                <a:cs typeface="Calibri"/>
                <a:sym typeface="Calibri"/>
              </a:rPr>
              <a:t>party </a:t>
            </a:r>
            <a:r>
              <a:rPr lang="en" sz="1600" b="1" dirty="0">
                <a:solidFill>
                  <a:schemeClr val="dk1"/>
                </a:solidFill>
                <a:latin typeface="Calibri"/>
                <a:ea typeface="Calibri"/>
                <a:cs typeface="Calibri"/>
                <a:sym typeface="Calibri"/>
              </a:rPr>
              <a:t>clothes on Saturday night and going to the town’s plaza _____________.</a:t>
            </a:r>
            <a:r>
              <a:rPr lang="en" sz="1600" b="1" i="0" u="none" strike="noStrike" cap="none" baseline="0" dirty="0">
                <a:solidFill>
                  <a:schemeClr val="dk1"/>
                </a:solidFill>
                <a:latin typeface="Calibri"/>
                <a:ea typeface="Calibri"/>
                <a:cs typeface="Calibri"/>
                <a:sym typeface="Calibri"/>
              </a:rPr>
              <a:t> </a:t>
            </a:r>
          </a:p>
          <a:p>
            <a:pPr marL="342900" marR="0" lvl="0" indent="-342900" algn="r" rtl="0">
              <a:spcBef>
                <a:spcPts val="320"/>
              </a:spcBef>
              <a:spcAft>
                <a:spcPts val="0"/>
              </a:spcAft>
              <a:buClr>
                <a:srgbClr val="888888"/>
              </a:buClr>
              <a:buSzPct val="25000"/>
              <a:buFont typeface="Calibri"/>
              <a:buNone/>
            </a:pPr>
            <a:r>
              <a:rPr lang="en" b="1" dirty="0">
                <a:solidFill>
                  <a:schemeClr val="dk1"/>
                </a:solidFill>
                <a:latin typeface="Calibri"/>
                <a:ea typeface="Calibri"/>
                <a:cs typeface="Calibri"/>
                <a:sym typeface="Calibri"/>
              </a:rPr>
              <a:t>Ortiz Cofer, “The Myth of the Latin Woman”</a:t>
            </a:r>
            <a:r>
              <a:rPr lang="en" sz="1400" b="1" i="1" u="none" strike="noStrike" cap="none" baseline="0" dirty="0">
                <a:solidFill>
                  <a:schemeClr val="dk1"/>
                </a:solidFill>
                <a:latin typeface="Calibri"/>
                <a:ea typeface="Calibri"/>
                <a:cs typeface="Calibri"/>
                <a:sym typeface="Calibri"/>
              </a:rPr>
              <a:t> </a:t>
            </a:r>
          </a:p>
        </p:txBody>
      </p:sp>
      <p:sp>
        <p:nvSpPr>
          <p:cNvPr id="139" name="Shape 139"/>
          <p:cNvSpPr txBox="1"/>
          <p:nvPr/>
        </p:nvSpPr>
        <p:spPr>
          <a:xfrm>
            <a:off x="76200" y="2762250"/>
            <a:ext cx="6019799" cy="895350"/>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20"/>
              </a:spcBef>
              <a:spcAft>
                <a:spcPts val="0"/>
              </a:spcAft>
              <a:buClr>
                <a:srgbClr val="888888"/>
              </a:buClr>
              <a:buSzPct val="25000"/>
              <a:buFont typeface="Calibri"/>
              <a:buNone/>
            </a:pPr>
            <a:r>
              <a:rPr lang="en" sz="1600" b="1" i="0" u="none" strike="noStrike" cap="none" baseline="0" dirty="0">
                <a:solidFill>
                  <a:srgbClr val="FF0000"/>
                </a:solidFill>
                <a:latin typeface="Calibri"/>
                <a:ea typeface="Calibri"/>
                <a:cs typeface="Calibri"/>
                <a:sym typeface="Calibri"/>
              </a:rPr>
              <a:t>2. </a:t>
            </a:r>
            <a:r>
              <a:rPr lang="en" sz="1600" b="1" dirty="0">
                <a:solidFill>
                  <a:schemeClr val="dk1"/>
                </a:solidFill>
                <a:latin typeface="Calibri"/>
                <a:ea typeface="Calibri"/>
                <a:cs typeface="Calibri"/>
                <a:sym typeface="Calibri"/>
              </a:rPr>
              <a:t>___________________, they went in single file, with Frodo </a:t>
            </a:r>
            <a:r>
              <a:rPr lang="en" sz="1600" b="1" dirty="0" smtClean="0">
                <a:solidFill>
                  <a:schemeClr val="dk1"/>
                </a:solidFill>
                <a:latin typeface="Calibri"/>
                <a:ea typeface="Calibri"/>
                <a:cs typeface="Calibri"/>
                <a:sym typeface="Calibri"/>
              </a:rPr>
              <a:t>leading.     </a:t>
            </a:r>
          </a:p>
          <a:p>
            <a:pPr marL="342900" marR="0" lvl="0" indent="-342900" algn="l" rtl="0">
              <a:spcBef>
                <a:spcPts val="320"/>
              </a:spcBef>
              <a:spcAft>
                <a:spcPts val="0"/>
              </a:spcAft>
              <a:buClr>
                <a:srgbClr val="888888"/>
              </a:buClr>
              <a:buSzPct val="25000"/>
              <a:buFont typeface="Calibri"/>
              <a:buNone/>
            </a:pPr>
            <a:r>
              <a:rPr lang="en" b="1" dirty="0" smtClean="0">
                <a:solidFill>
                  <a:schemeClr val="dk1"/>
                </a:solidFill>
                <a:latin typeface="Calibri"/>
                <a:ea typeface="Calibri"/>
                <a:cs typeface="Calibri"/>
                <a:sym typeface="Calibri"/>
              </a:rPr>
              <a:t>J.R.R</a:t>
            </a:r>
            <a:r>
              <a:rPr lang="en" b="1" dirty="0">
                <a:solidFill>
                  <a:schemeClr val="dk1"/>
                </a:solidFill>
                <a:latin typeface="Calibri"/>
                <a:ea typeface="Calibri"/>
                <a:cs typeface="Calibri"/>
                <a:sym typeface="Calibri"/>
              </a:rPr>
              <a:t>. Tolkien, </a:t>
            </a:r>
            <a:r>
              <a:rPr lang="en" b="1" i="1" dirty="0">
                <a:solidFill>
                  <a:schemeClr val="dk1"/>
                </a:solidFill>
                <a:latin typeface="Calibri"/>
                <a:ea typeface="Calibri"/>
                <a:cs typeface="Calibri"/>
                <a:sym typeface="Calibri"/>
              </a:rPr>
              <a:t>The Lord of the Rings: The Fellowship of the Rings</a:t>
            </a:r>
          </a:p>
        </p:txBody>
      </p:sp>
      <p:sp>
        <p:nvSpPr>
          <p:cNvPr id="140" name="Shape 140"/>
          <p:cNvSpPr txBox="1"/>
          <p:nvPr/>
        </p:nvSpPr>
        <p:spPr>
          <a:xfrm>
            <a:off x="76199" y="3810000"/>
            <a:ext cx="6019799" cy="1371600"/>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20"/>
              </a:spcBef>
              <a:spcAft>
                <a:spcPts val="0"/>
              </a:spcAft>
              <a:buClr>
                <a:srgbClr val="888888"/>
              </a:buClr>
              <a:buSzPct val="25000"/>
              <a:buFont typeface="Calibri"/>
              <a:buNone/>
            </a:pPr>
            <a:r>
              <a:rPr lang="en" sz="1600" b="1" dirty="0">
                <a:solidFill>
                  <a:srgbClr val="FF0000"/>
                </a:solidFill>
                <a:latin typeface="Calibri"/>
                <a:ea typeface="Calibri"/>
                <a:cs typeface="Calibri"/>
                <a:sym typeface="Calibri"/>
              </a:rPr>
              <a:t>3</a:t>
            </a:r>
            <a:r>
              <a:rPr lang="en" sz="1600" b="1" i="0" u="none" strike="noStrike" cap="none" baseline="0" dirty="0">
                <a:solidFill>
                  <a:srgbClr val="FF0000"/>
                </a:solidFill>
                <a:latin typeface="Calibri"/>
                <a:ea typeface="Calibri"/>
                <a:cs typeface="Calibri"/>
                <a:sym typeface="Calibri"/>
              </a:rPr>
              <a:t>.  </a:t>
            </a:r>
            <a:r>
              <a:rPr lang="en" sz="1600" b="1" dirty="0">
                <a:solidFill>
                  <a:schemeClr val="dk1"/>
                </a:solidFill>
                <a:latin typeface="Calibri"/>
                <a:ea typeface="Calibri"/>
                <a:cs typeface="Calibri"/>
                <a:sym typeface="Calibri"/>
              </a:rPr>
              <a:t>When Ulysses S. Grant and Robert E. Lee met in the parlor of a modes house on April 9, 1865, _______________, a great chapter in American life came to a close, and a great new chapter began.</a:t>
            </a:r>
          </a:p>
          <a:p>
            <a:pPr marL="342900" marR="0" lvl="0" indent="-342900" algn="r" rtl="0">
              <a:spcBef>
                <a:spcPts val="280"/>
              </a:spcBef>
              <a:spcAft>
                <a:spcPts val="0"/>
              </a:spcAft>
              <a:buClr>
                <a:srgbClr val="888888"/>
              </a:buClr>
              <a:buSzPct val="25000"/>
              <a:buFont typeface="Calibri"/>
              <a:buNone/>
            </a:pPr>
            <a:r>
              <a:rPr lang="en" b="1" dirty="0">
                <a:solidFill>
                  <a:schemeClr val="dk1"/>
                </a:solidFill>
                <a:latin typeface="Calibri"/>
                <a:ea typeface="Calibri"/>
                <a:cs typeface="Calibri"/>
                <a:sym typeface="Calibri"/>
              </a:rPr>
              <a:t>Bruce Catton,</a:t>
            </a:r>
            <a:r>
              <a:rPr lang="en" sz="1400" b="1" i="0" u="none" strike="noStrike" cap="none" baseline="0" dirty="0">
                <a:solidFill>
                  <a:schemeClr val="dk1"/>
                </a:solidFill>
                <a:latin typeface="Calibri"/>
                <a:ea typeface="Calibri"/>
                <a:cs typeface="Calibri"/>
                <a:sym typeface="Calibri"/>
              </a:rPr>
              <a:t> </a:t>
            </a:r>
            <a:r>
              <a:rPr lang="en" b="1" dirty="0">
                <a:solidFill>
                  <a:schemeClr val="dk1"/>
                </a:solidFill>
                <a:latin typeface="Calibri"/>
                <a:ea typeface="Calibri"/>
                <a:cs typeface="Calibri"/>
                <a:sym typeface="Calibri"/>
              </a:rPr>
              <a:t>“Grant and Lee: A Study in Contrasts”</a:t>
            </a:r>
          </a:p>
        </p:txBody>
      </p:sp>
      <p:graphicFrame>
        <p:nvGraphicFramePr>
          <p:cNvPr id="141" name="Shape 141"/>
          <p:cNvGraphicFramePr/>
          <p:nvPr/>
        </p:nvGraphicFramePr>
        <p:xfrm>
          <a:off x="6248400" y="1766888"/>
          <a:ext cx="2819400" cy="4330700"/>
        </p:xfrm>
        <a:graphic>
          <a:graphicData uri="http://schemas.openxmlformats.org/drawingml/2006/table">
            <a:tbl>
              <a:tblPr firstRow="1" bandRow="1">
                <a:noFill/>
                <a:tableStyleId>{56D39D0E-1FD8-49AE-8706-AD21810E5CDE}</a:tableStyleId>
              </a:tblPr>
              <a:tblGrid>
                <a:gridCol w="2819400"/>
              </a:tblGrid>
              <a:tr h="442575">
                <a:tc>
                  <a:txBody>
                    <a:bodyPr/>
                    <a:lstStyle/>
                    <a:p>
                      <a:pPr lvl="0" algn="ctr" rtl="0">
                        <a:buSzPct val="25000"/>
                        <a:buNone/>
                      </a:pPr>
                      <a:r>
                        <a:rPr lang="en" sz="1600"/>
                        <a:t>Infinitive Bank</a:t>
                      </a:r>
                    </a:p>
                  </a:txBody>
                  <a:tcPr marL="91450" marR="91450" marT="45725" marB="45725">
                    <a:solidFill>
                      <a:srgbClr val="5F497A">
                        <a:alpha val="80000"/>
                      </a:srgbClr>
                    </a:solidFill>
                  </a:tcPr>
                </a:tc>
              </a:tr>
              <a:tr h="777625">
                <a:tc>
                  <a:txBody>
                    <a:bodyPr/>
                    <a:lstStyle/>
                    <a:p>
                      <a:pPr lvl="0" algn="l" rtl="0">
                        <a:spcBef>
                          <a:spcPts val="0"/>
                        </a:spcBef>
                        <a:spcAft>
                          <a:spcPts val="0"/>
                        </a:spcAft>
                        <a:buSzPct val="25000"/>
                        <a:buNone/>
                      </a:pPr>
                      <a:r>
                        <a:rPr lang="en" b="1"/>
                        <a:t>A. </a:t>
                      </a:r>
                      <a:r>
                        <a:rPr lang="en" b="1">
                          <a:solidFill>
                            <a:schemeClr val="dk1"/>
                          </a:solidFill>
                        </a:rPr>
                        <a:t>to prevent their getting separated and wandering in different directions</a:t>
                      </a:r>
                    </a:p>
                  </a:txBody>
                  <a:tcPr marL="91450" marR="91450" marT="45725" marB="45725">
                    <a:solidFill>
                      <a:srgbClr val="CCC0D9">
                        <a:alpha val="80000"/>
                      </a:srgbClr>
                    </a:solidFill>
                  </a:tcPr>
                </a:tc>
              </a:tr>
              <a:tr h="777625">
                <a:tc>
                  <a:txBody>
                    <a:bodyPr/>
                    <a:lstStyle/>
                    <a:p>
                      <a:pPr lvl="0" algn="l" rtl="0">
                        <a:spcBef>
                          <a:spcPts val="0"/>
                        </a:spcBef>
                        <a:spcAft>
                          <a:spcPts val="0"/>
                        </a:spcAft>
                        <a:buSzPct val="25000"/>
                        <a:buNone/>
                      </a:pPr>
                      <a:r>
                        <a:rPr lang="en" b="1"/>
                        <a:t>B. to remember to grow</a:t>
                      </a:r>
                    </a:p>
                  </a:txBody>
                  <a:tcPr marL="91450" marR="91450" marT="45725" marB="45725">
                    <a:solidFill>
                      <a:srgbClr val="E5DFEC">
                        <a:alpha val="80000"/>
                      </a:srgbClr>
                    </a:solidFill>
                  </a:tcPr>
                </a:tc>
              </a:tr>
              <a:tr h="777625">
                <a:tc>
                  <a:txBody>
                    <a:bodyPr/>
                    <a:lstStyle/>
                    <a:p>
                      <a:pPr lvl="0" algn="l" rtl="0">
                        <a:spcBef>
                          <a:spcPts val="0"/>
                        </a:spcBef>
                        <a:spcAft>
                          <a:spcPts val="0"/>
                        </a:spcAft>
                        <a:buSzPct val="25000"/>
                        <a:buNone/>
                      </a:pPr>
                      <a:r>
                        <a:rPr lang="en" b="1"/>
                        <a:t>C. to work out the terms for the surrender of Lee’s army of Northern Virginia</a:t>
                      </a:r>
                    </a:p>
                  </a:txBody>
                  <a:tcPr marL="91450" marR="91450" marT="45725" marB="45725">
                    <a:solidFill>
                      <a:srgbClr val="CCC0D9">
                        <a:alpha val="80000"/>
                      </a:srgbClr>
                    </a:solidFill>
                  </a:tcPr>
                </a:tc>
              </a:tr>
              <a:tr h="777625">
                <a:tc>
                  <a:txBody>
                    <a:bodyPr/>
                    <a:lstStyle/>
                    <a:p>
                      <a:pPr lvl="0" algn="l" rtl="0">
                        <a:spcBef>
                          <a:spcPts val="0"/>
                        </a:spcBef>
                        <a:spcAft>
                          <a:spcPts val="0"/>
                        </a:spcAft>
                        <a:buSzPct val="25000"/>
                        <a:buNone/>
                      </a:pPr>
                      <a:r>
                        <a:rPr lang="en" b="1"/>
                        <a:t>D. to promenade with her girlfriends in front of the boys they liked</a:t>
                      </a:r>
                    </a:p>
                  </a:txBody>
                  <a:tcPr marL="91450" marR="91450" marT="45725" marB="45725">
                    <a:solidFill>
                      <a:srgbClr val="E5DFEC">
                        <a:alpha val="80000"/>
                      </a:srgbClr>
                    </a:solidFill>
                  </a:tcPr>
                </a:tc>
              </a:tr>
              <a:tr h="777625">
                <a:tc>
                  <a:txBody>
                    <a:bodyPr/>
                    <a:lstStyle/>
                    <a:p>
                      <a:endParaRPr/>
                    </a:p>
                  </a:txBody>
                  <a:tcPr marL="91450" marR="91450" marT="45725" marB="45725">
                    <a:solidFill>
                      <a:srgbClr val="CCC0D9">
                        <a:alpha val="80000"/>
                      </a:srgbClr>
                    </a:solidFill>
                  </a:tcPr>
                </a:tc>
              </a:tr>
            </a:tbl>
          </a:graphicData>
        </a:graphic>
      </p:graphicFrame>
      <p:sp>
        <p:nvSpPr>
          <p:cNvPr id="144" name="Shape 144"/>
          <p:cNvSpPr txBox="1"/>
          <p:nvPr/>
        </p:nvSpPr>
        <p:spPr>
          <a:xfrm>
            <a:off x="151673" y="594519"/>
            <a:ext cx="1408111" cy="415925"/>
          </a:xfrm>
          <a:prstGeom prst="rect">
            <a:avLst/>
          </a:prstGeom>
          <a:solidFill>
            <a:schemeClr val="lt1"/>
          </a:solidFill>
          <a:ln w="38100"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1050" b="0" i="0" u="none" strike="noStrike" cap="none" baseline="0">
                <a:solidFill>
                  <a:schemeClr val="dk1"/>
                </a:solidFill>
                <a:latin typeface="Arial Black"/>
                <a:ea typeface="Arial Black"/>
                <a:cs typeface="Arial Black"/>
                <a:sym typeface="Arial Black"/>
              </a:rPr>
              <a:t>PRACTICE 1A MATCHING</a:t>
            </a:r>
          </a:p>
        </p:txBody>
      </p:sp>
      <p:sp>
        <p:nvSpPr>
          <p:cNvPr id="145" name="Shape 145"/>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Infinitive Phrase</a:t>
            </a:r>
          </a:p>
          <a:p>
            <a:endParaRPr lang="en" sz="1600">
              <a:solidFill>
                <a:srgbClr val="494429"/>
              </a:solidFill>
              <a:latin typeface="Arial Black"/>
              <a:ea typeface="Arial Black"/>
              <a:cs typeface="Arial Black"/>
              <a:sym typeface="Arial Black"/>
            </a:endParaRPr>
          </a:p>
        </p:txBody>
      </p:sp>
      <p:pic>
        <p:nvPicPr>
          <p:cNvPr id="146" name="Shape 146"/>
          <p:cNvPicPr preferRelativeResize="0"/>
          <p:nvPr/>
        </p:nvPicPr>
        <p:blipFill>
          <a:blip r:embed="rId3"/>
          <a:stretch>
            <a:fillRect/>
          </a:stretch>
        </p:blipFill>
        <p:spPr>
          <a:xfrm rot="1142258">
            <a:off x="1746249" y="604838"/>
            <a:ext cx="631824" cy="811212"/>
          </a:xfrm>
          <a:prstGeom prst="rect">
            <a:avLst/>
          </a:prstGeom>
        </p:spPr>
      </p:pic>
      <p:pic>
        <p:nvPicPr>
          <p:cNvPr id="147" name="Shape 147"/>
          <p:cNvPicPr preferRelativeResize="0"/>
          <p:nvPr/>
        </p:nvPicPr>
        <p:blipFill>
          <a:blip r:embed="rId3"/>
          <a:stretch>
            <a:fillRect/>
          </a:stretch>
        </p:blipFill>
        <p:spPr>
          <a:xfrm rot="1142258">
            <a:off x="266699" y="5965824"/>
            <a:ext cx="631824" cy="811212"/>
          </a:xfrm>
          <a:prstGeom prst="rect">
            <a:avLst/>
          </a:prstGeom>
        </p:spPr>
      </p:pic>
      <p:sp>
        <p:nvSpPr>
          <p:cNvPr id="148" name="Shape 148"/>
          <p:cNvSpPr txBox="1"/>
          <p:nvPr/>
        </p:nvSpPr>
        <p:spPr>
          <a:xfrm>
            <a:off x="76200" y="5334000"/>
            <a:ext cx="6019799" cy="879900"/>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20"/>
              </a:spcBef>
              <a:spcAft>
                <a:spcPts val="0"/>
              </a:spcAft>
              <a:buClr>
                <a:srgbClr val="888888"/>
              </a:buClr>
              <a:buSzPct val="25000"/>
              <a:buFont typeface="Calibri"/>
              <a:buNone/>
            </a:pPr>
            <a:r>
              <a:rPr lang="en" sz="1600" b="1" dirty="0">
                <a:solidFill>
                  <a:srgbClr val="FF0000"/>
                </a:solidFill>
                <a:latin typeface="Calibri"/>
                <a:ea typeface="Calibri"/>
                <a:cs typeface="Calibri"/>
                <a:sym typeface="Calibri"/>
              </a:rPr>
              <a:t>4</a:t>
            </a:r>
            <a:r>
              <a:rPr lang="en" sz="1600" b="1" i="0" u="none" strike="noStrike" cap="none" baseline="0" dirty="0">
                <a:solidFill>
                  <a:srgbClr val="FF0000"/>
                </a:solidFill>
                <a:latin typeface="Calibri"/>
                <a:ea typeface="Calibri"/>
                <a:cs typeface="Calibri"/>
                <a:sym typeface="Calibri"/>
              </a:rPr>
              <a:t>.  </a:t>
            </a:r>
            <a:r>
              <a:rPr lang="en" sz="1600" b="1" dirty="0">
                <a:solidFill>
                  <a:schemeClr val="dk1"/>
                </a:solidFill>
                <a:latin typeface="Calibri"/>
                <a:ea typeface="Calibri"/>
                <a:cs typeface="Calibri"/>
                <a:sym typeface="Calibri"/>
              </a:rPr>
              <a:t>The trick of growing up is _______________________________.</a:t>
            </a:r>
          </a:p>
          <a:p>
            <a:pPr marL="342900" marR="0" lvl="0" indent="-342900" algn="r" rtl="0">
              <a:spcBef>
                <a:spcPts val="280"/>
              </a:spcBef>
              <a:spcAft>
                <a:spcPts val="0"/>
              </a:spcAft>
              <a:buClr>
                <a:srgbClr val="888888"/>
              </a:buClr>
              <a:buSzPct val="25000"/>
              <a:buFont typeface="Calibri"/>
              <a:buNone/>
            </a:pPr>
            <a:r>
              <a:rPr lang="en" b="1" dirty="0">
                <a:solidFill>
                  <a:schemeClr val="dk1"/>
                </a:solidFill>
                <a:latin typeface="Calibri"/>
                <a:ea typeface="Calibri"/>
                <a:cs typeface="Calibri"/>
                <a:sym typeface="Calibri"/>
              </a:rPr>
              <a:t>Keith Donohue,</a:t>
            </a:r>
            <a:r>
              <a:rPr lang="en" sz="1400" b="1" i="0" u="none" strike="noStrike" cap="none" baseline="0" dirty="0">
                <a:solidFill>
                  <a:schemeClr val="dk1"/>
                </a:solidFill>
                <a:latin typeface="Calibri"/>
                <a:ea typeface="Calibri"/>
                <a:cs typeface="Calibri"/>
                <a:sym typeface="Calibri"/>
              </a:rPr>
              <a:t> </a:t>
            </a:r>
            <a:r>
              <a:rPr lang="en" b="1" i="1" dirty="0">
                <a:solidFill>
                  <a:schemeClr val="dk1"/>
                </a:solidFill>
                <a:latin typeface="Calibri"/>
                <a:ea typeface="Calibri"/>
                <a:cs typeface="Calibri"/>
                <a:sym typeface="Calibri"/>
              </a:rPr>
              <a:t>The Stolen Child</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pSp>
        <p:nvGrpSpPr>
          <p:cNvPr id="153" name="Shape 153"/>
          <p:cNvGrpSpPr/>
          <p:nvPr/>
        </p:nvGrpSpPr>
        <p:grpSpPr>
          <a:xfrm>
            <a:off x="39687" y="76200"/>
            <a:ext cx="1408111" cy="1349375"/>
            <a:chOff x="2648527" y="533400"/>
            <a:chExt cx="1408176" cy="1348196"/>
          </a:xfrm>
        </p:grpSpPr>
        <p:pic>
          <p:nvPicPr>
            <p:cNvPr id="154" name="Shape 154"/>
            <p:cNvPicPr preferRelativeResize="0"/>
            <p:nvPr/>
          </p:nvPicPr>
          <p:blipFill>
            <a:blip r:embed="rId3"/>
            <a:stretch>
              <a:fillRect/>
            </a:stretch>
          </p:blipFill>
          <p:spPr>
            <a:xfrm>
              <a:off x="2667000" y="533400"/>
              <a:ext cx="1371600" cy="914400"/>
            </a:xfrm>
            <a:prstGeom prst="rect">
              <a:avLst/>
            </a:prstGeom>
          </p:spPr>
        </p:pic>
        <p:sp>
          <p:nvSpPr>
            <p:cNvPr id="155" name="Shape 155"/>
            <p:cNvSpPr txBox="1"/>
            <p:nvPr/>
          </p:nvSpPr>
          <p:spPr>
            <a:xfrm>
              <a:off x="2648527" y="1466033"/>
              <a:ext cx="1408176" cy="415562"/>
            </a:xfrm>
            <a:prstGeom prst="rect">
              <a:avLst/>
            </a:prstGeom>
            <a:solidFill>
              <a:schemeClr val="lt1"/>
            </a:solidFill>
            <a:ln w="38100"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1050" b="0" i="0" u="none" strike="noStrike" cap="none" baseline="0">
                  <a:solidFill>
                    <a:schemeClr val="dk1"/>
                  </a:solidFill>
                  <a:latin typeface="Arial Black"/>
                  <a:ea typeface="Arial Black"/>
                  <a:cs typeface="Arial Black"/>
                  <a:sym typeface="Arial Black"/>
                </a:rPr>
                <a:t>PRACTICE 1B MATCHING</a:t>
              </a:r>
            </a:p>
          </p:txBody>
        </p:sp>
      </p:grpSp>
      <p:sp>
        <p:nvSpPr>
          <p:cNvPr id="156" name="Shape 156"/>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Infinitive Phrase</a:t>
            </a:r>
          </a:p>
          <a:p>
            <a:endParaRPr lang="en" sz="1600">
              <a:solidFill>
                <a:srgbClr val="494429"/>
              </a:solidFill>
              <a:latin typeface="Arial Black"/>
              <a:ea typeface="Arial Black"/>
              <a:cs typeface="Arial Black"/>
              <a:sym typeface="Arial Black"/>
            </a:endParaRPr>
          </a:p>
        </p:txBody>
      </p:sp>
      <p:sp>
        <p:nvSpPr>
          <p:cNvPr id="157" name="Shape 157"/>
          <p:cNvSpPr txBox="1"/>
          <p:nvPr/>
        </p:nvSpPr>
        <p:spPr>
          <a:xfrm>
            <a:off x="2590800" y="649287"/>
            <a:ext cx="5486399" cy="646112"/>
          </a:xfrm>
          <a:prstGeom prst="rect">
            <a:avLst/>
          </a:prstGeom>
          <a:solidFill>
            <a:schemeClr val="lt1">
              <a:alpha val="79607"/>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0" u="none" strike="noStrike" cap="none" baseline="0">
                <a:solidFill>
                  <a:srgbClr val="FF0000"/>
                </a:solidFill>
                <a:latin typeface="Calibri"/>
                <a:ea typeface="Calibri"/>
                <a:cs typeface="Calibri"/>
                <a:sym typeface="Calibri"/>
              </a:rPr>
              <a:t>DIRECTIONS</a:t>
            </a:r>
          </a:p>
          <a:p>
            <a:pPr marL="0" marR="0" lvl="0" indent="0" algn="l" rtl="0">
              <a:spcBef>
                <a:spcPts val="0"/>
              </a:spcBef>
              <a:spcAft>
                <a:spcPts val="0"/>
              </a:spcAft>
              <a:buSzPct val="25000"/>
              <a:buNone/>
            </a:pPr>
            <a:r>
              <a:rPr lang="en" sz="1800" b="1" i="0" u="none" strike="noStrike" cap="none" baseline="0">
                <a:solidFill>
                  <a:schemeClr val="dk1"/>
                </a:solidFill>
                <a:latin typeface="Calibri"/>
                <a:ea typeface="Calibri"/>
                <a:cs typeface="Calibri"/>
                <a:sym typeface="Calibri"/>
              </a:rPr>
              <a:t>Check your answers.</a:t>
            </a:r>
          </a:p>
        </p:txBody>
      </p:sp>
      <p:sp>
        <p:nvSpPr>
          <p:cNvPr id="158" name="Shape 158"/>
          <p:cNvSpPr txBox="1"/>
          <p:nvPr/>
        </p:nvSpPr>
        <p:spPr>
          <a:xfrm>
            <a:off x="2590800" y="1371600"/>
            <a:ext cx="2362200" cy="685799"/>
          </a:xfrm>
          <a:prstGeom prst="rect">
            <a:avLst/>
          </a:prstGeom>
          <a:solidFill>
            <a:srgbClr val="F2DADA">
              <a:alpha val="84705"/>
            </a:srgb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i="0" u="none" strike="noStrike" cap="none" baseline="0">
                <a:solidFill>
                  <a:srgbClr val="FF0000"/>
                </a:solidFill>
                <a:latin typeface="Calibri"/>
                <a:ea typeface="Calibri"/>
                <a:cs typeface="Calibri"/>
                <a:sym typeface="Calibri"/>
              </a:rPr>
              <a:t>ANSWER</a:t>
            </a:r>
          </a:p>
          <a:p>
            <a:pPr marL="342900" marR="0" lvl="0" indent="-342900" algn="l" rtl="0">
              <a:spcBef>
                <a:spcPts val="360"/>
              </a:spcBef>
              <a:spcAft>
                <a:spcPts val="0"/>
              </a:spcAft>
              <a:buClr>
                <a:srgbClr val="888888"/>
              </a:buClr>
              <a:buSzPct val="25000"/>
              <a:buFont typeface="Calibri"/>
              <a:buNone/>
            </a:pPr>
            <a:r>
              <a:rPr lang="en" sz="1800" b="1" i="0" u="none" strike="noStrike" cap="none" baseline="0">
                <a:solidFill>
                  <a:schemeClr val="dk1"/>
                </a:solidFill>
                <a:latin typeface="Calibri"/>
                <a:ea typeface="Calibri"/>
                <a:cs typeface="Calibri"/>
                <a:sym typeface="Calibri"/>
              </a:rPr>
              <a:t>1</a:t>
            </a:r>
            <a:r>
              <a:rPr lang="en" sz="1800" b="1">
                <a:solidFill>
                  <a:schemeClr val="dk1"/>
                </a:solidFill>
                <a:latin typeface="Calibri"/>
                <a:ea typeface="Calibri"/>
                <a:cs typeface="Calibri"/>
                <a:sym typeface="Calibri"/>
              </a:rPr>
              <a:t>D</a:t>
            </a:r>
            <a:r>
              <a:rPr lang="en" sz="1800" b="1" i="0" u="none" strike="noStrike" cap="none" baseline="0">
                <a:solidFill>
                  <a:schemeClr val="dk1"/>
                </a:solidFill>
                <a:latin typeface="Calibri"/>
                <a:ea typeface="Calibri"/>
                <a:cs typeface="Calibri"/>
                <a:sym typeface="Calibri"/>
              </a:rPr>
              <a:t> – 2A– 3</a:t>
            </a:r>
            <a:r>
              <a:rPr lang="en" sz="1800" b="1">
                <a:solidFill>
                  <a:schemeClr val="dk1"/>
                </a:solidFill>
                <a:latin typeface="Calibri"/>
                <a:ea typeface="Calibri"/>
                <a:cs typeface="Calibri"/>
                <a:sym typeface="Calibri"/>
              </a:rPr>
              <a:t>C</a:t>
            </a:r>
            <a:r>
              <a:rPr lang="en" sz="1800" b="1" i="0" u="none" strike="noStrike" cap="none" baseline="0">
                <a:solidFill>
                  <a:schemeClr val="dk1"/>
                </a:solidFill>
                <a:latin typeface="Calibri"/>
                <a:ea typeface="Calibri"/>
                <a:cs typeface="Calibri"/>
                <a:sym typeface="Calibri"/>
              </a:rPr>
              <a:t> – 4</a:t>
            </a:r>
            <a:r>
              <a:rPr lang="en" sz="1800" b="1">
                <a:solidFill>
                  <a:schemeClr val="dk1"/>
                </a:solidFill>
                <a:latin typeface="Calibri"/>
                <a:ea typeface="Calibri"/>
                <a:cs typeface="Calibri"/>
                <a:sym typeface="Calibri"/>
              </a:rPr>
              <a:t>B</a:t>
            </a:r>
            <a:r>
              <a:rPr lang="en" sz="1800" b="1" i="0" u="none" strike="noStrike" cap="none" baseline="0">
                <a:solidFill>
                  <a:schemeClr val="dk1"/>
                </a:solidFill>
                <a:latin typeface="Calibri"/>
                <a:ea typeface="Calibri"/>
                <a:cs typeface="Calibri"/>
                <a:sym typeface="Calibri"/>
              </a:rPr>
              <a:t> </a:t>
            </a:r>
          </a:p>
        </p:txBody>
      </p:sp>
      <p:pic>
        <p:nvPicPr>
          <p:cNvPr id="159" name="Shape 159"/>
          <p:cNvPicPr preferRelativeResize="0"/>
          <p:nvPr/>
        </p:nvPicPr>
        <p:blipFill>
          <a:blip r:embed="rId4"/>
          <a:stretch>
            <a:fillRect/>
          </a:stretch>
        </p:blipFill>
        <p:spPr>
          <a:xfrm rot="1142258">
            <a:off x="1692274" y="690563"/>
            <a:ext cx="631824" cy="811212"/>
          </a:xfrm>
          <a:prstGeom prst="rect">
            <a:avLst/>
          </a:prstGeom>
        </p:spPr>
      </p:pic>
      <p:sp>
        <p:nvSpPr>
          <p:cNvPr id="160" name="Shape 160"/>
          <p:cNvSpPr txBox="1"/>
          <p:nvPr/>
        </p:nvSpPr>
        <p:spPr>
          <a:xfrm>
            <a:off x="152400" y="3179975"/>
            <a:ext cx="8763000" cy="9728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lvl="0" rtl="0">
              <a:spcBef>
                <a:spcPts val="320"/>
              </a:spcBef>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2. </a:t>
            </a:r>
            <a:r>
              <a:rPr lang="en" sz="1600" b="1" i="0" u="none" strike="noStrike" cap="none" baseline="0">
                <a:solidFill>
                  <a:schemeClr val="dk1"/>
                </a:solidFill>
                <a:latin typeface="Calibri"/>
                <a:ea typeface="Calibri"/>
                <a:cs typeface="Calibri"/>
                <a:sym typeface="Calibri"/>
              </a:rPr>
              <a:t> </a:t>
            </a:r>
            <a:r>
              <a:rPr lang="en" sz="1600" b="1">
                <a:solidFill>
                  <a:srgbClr val="FF0000"/>
                </a:solidFill>
                <a:latin typeface="Calibri"/>
                <a:ea typeface="Calibri"/>
                <a:cs typeface="Calibri"/>
                <a:sym typeface="Calibri"/>
              </a:rPr>
              <a:t>To prevent their getting separated and wandering in different directions,</a:t>
            </a:r>
            <a:r>
              <a:rPr lang="en" sz="1600" b="1">
                <a:solidFill>
                  <a:schemeClr val="dk1"/>
                </a:solidFill>
                <a:latin typeface="Calibri"/>
                <a:ea typeface="Calibri"/>
                <a:cs typeface="Calibri"/>
                <a:sym typeface="Calibri"/>
              </a:rPr>
              <a:t> they went in single file, with Frodo leading.</a:t>
            </a:r>
          </a:p>
          <a:p>
            <a:pPr marL="342900" lvl="0" algn="r" rtl="0">
              <a:spcBef>
                <a:spcPts val="280"/>
              </a:spcBef>
              <a:buClr>
                <a:srgbClr val="888888"/>
              </a:buClr>
              <a:buSzPct val="25000"/>
              <a:buFont typeface="Calibri"/>
              <a:buNone/>
            </a:pPr>
            <a:r>
              <a:rPr lang="en" b="1">
                <a:solidFill>
                  <a:schemeClr val="dk1"/>
                </a:solidFill>
                <a:latin typeface="Calibri"/>
                <a:ea typeface="Calibri"/>
                <a:cs typeface="Calibri"/>
                <a:sym typeface="Calibri"/>
              </a:rPr>
              <a:t>J.R.R. Tolkien, </a:t>
            </a:r>
            <a:r>
              <a:rPr lang="en" b="1" i="1">
                <a:solidFill>
                  <a:schemeClr val="dk1"/>
                </a:solidFill>
                <a:latin typeface="Calibri"/>
                <a:ea typeface="Calibri"/>
                <a:cs typeface="Calibri"/>
                <a:sym typeface="Calibri"/>
              </a:rPr>
              <a:t>The Lord of the Rings: The Fellowship of the Rings</a:t>
            </a:r>
          </a:p>
          <a:p>
            <a:endParaRPr lang="en" b="1" i="1">
              <a:solidFill>
                <a:schemeClr val="dk1"/>
              </a:solidFill>
              <a:latin typeface="Calibri"/>
              <a:ea typeface="Calibri"/>
              <a:cs typeface="Calibri"/>
              <a:sym typeface="Calibri"/>
            </a:endParaRPr>
          </a:p>
        </p:txBody>
      </p:sp>
      <p:sp>
        <p:nvSpPr>
          <p:cNvPr id="161" name="Shape 161"/>
          <p:cNvSpPr txBox="1"/>
          <p:nvPr/>
        </p:nvSpPr>
        <p:spPr>
          <a:xfrm>
            <a:off x="152400" y="5811975"/>
            <a:ext cx="8763000" cy="838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lvl="0" rtl="0">
              <a:spcBef>
                <a:spcPts val="320"/>
              </a:spcBef>
              <a:buClr>
                <a:srgbClr val="888888"/>
              </a:buClr>
              <a:buSzPct val="25000"/>
              <a:buFont typeface="Calibri"/>
              <a:buNone/>
            </a:pPr>
            <a:r>
              <a:rPr lang="en" sz="1600" b="1">
                <a:solidFill>
                  <a:srgbClr val="FF0000"/>
                </a:solidFill>
                <a:latin typeface="Calibri"/>
                <a:ea typeface="Calibri"/>
                <a:cs typeface="Calibri"/>
                <a:sym typeface="Calibri"/>
              </a:rPr>
              <a:t>4.  </a:t>
            </a:r>
            <a:r>
              <a:rPr lang="en" sz="1600" b="1">
                <a:solidFill>
                  <a:schemeClr val="dk1"/>
                </a:solidFill>
                <a:latin typeface="Calibri"/>
                <a:ea typeface="Calibri"/>
                <a:cs typeface="Calibri"/>
                <a:sym typeface="Calibri"/>
              </a:rPr>
              <a:t>The trick of growing up is </a:t>
            </a:r>
            <a:r>
              <a:rPr lang="en" sz="1600" b="1">
                <a:solidFill>
                  <a:srgbClr val="FF0000"/>
                </a:solidFill>
                <a:latin typeface="Calibri"/>
                <a:ea typeface="Calibri"/>
                <a:cs typeface="Calibri"/>
                <a:sym typeface="Calibri"/>
              </a:rPr>
              <a:t>to remember to grow</a:t>
            </a:r>
            <a:r>
              <a:rPr lang="en" sz="1600" b="1">
                <a:solidFill>
                  <a:schemeClr val="dk1"/>
                </a:solidFill>
                <a:latin typeface="Calibri"/>
                <a:ea typeface="Calibri"/>
                <a:cs typeface="Calibri"/>
                <a:sym typeface="Calibri"/>
              </a:rPr>
              <a:t>.</a:t>
            </a:r>
          </a:p>
          <a:p>
            <a:pPr marL="342900" lvl="0" algn="r" rtl="0">
              <a:spcBef>
                <a:spcPts val="280"/>
              </a:spcBef>
              <a:buClr>
                <a:srgbClr val="888888"/>
              </a:buClr>
              <a:buSzPct val="25000"/>
              <a:buFont typeface="Calibri"/>
              <a:buNone/>
            </a:pPr>
            <a:r>
              <a:rPr lang="en" b="1">
                <a:solidFill>
                  <a:schemeClr val="dk1"/>
                </a:solidFill>
                <a:latin typeface="Calibri"/>
                <a:ea typeface="Calibri"/>
                <a:cs typeface="Calibri"/>
                <a:sym typeface="Calibri"/>
              </a:rPr>
              <a:t>Keith Donohue, </a:t>
            </a:r>
            <a:r>
              <a:rPr lang="en" b="1" i="1">
                <a:solidFill>
                  <a:schemeClr val="dk1"/>
                </a:solidFill>
                <a:latin typeface="Calibri"/>
                <a:ea typeface="Calibri"/>
                <a:cs typeface="Calibri"/>
                <a:sym typeface="Calibri"/>
              </a:rPr>
              <a:t>The Stolen Child</a:t>
            </a:r>
          </a:p>
        </p:txBody>
      </p:sp>
      <p:sp>
        <p:nvSpPr>
          <p:cNvPr id="162" name="Shape 162"/>
          <p:cNvSpPr txBox="1"/>
          <p:nvPr/>
        </p:nvSpPr>
        <p:spPr>
          <a:xfrm>
            <a:off x="116000" y="2152650"/>
            <a:ext cx="8763000" cy="838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lvl="0" rtl="0">
              <a:spcBef>
                <a:spcPts val="320"/>
              </a:spcBef>
              <a:buClr>
                <a:srgbClr val="888888"/>
              </a:buClr>
              <a:buSzPct val="25000"/>
              <a:buFont typeface="Calibri"/>
              <a:buNone/>
            </a:pPr>
            <a:r>
              <a:rPr lang="en" sz="1600" b="1" i="0" u="none" strike="noStrike" cap="none" baseline="0" dirty="0">
                <a:solidFill>
                  <a:srgbClr val="FF0000"/>
                </a:solidFill>
                <a:latin typeface="Calibri"/>
                <a:ea typeface="Calibri"/>
                <a:cs typeface="Calibri"/>
                <a:sym typeface="Calibri"/>
              </a:rPr>
              <a:t>1. </a:t>
            </a:r>
            <a:r>
              <a:rPr lang="en" sz="1600" b="1" i="0" u="none" strike="noStrike" cap="none" baseline="0" dirty="0">
                <a:solidFill>
                  <a:schemeClr val="dk1"/>
                </a:solidFill>
                <a:latin typeface="Calibri"/>
                <a:ea typeface="Calibri"/>
                <a:cs typeface="Calibri"/>
                <a:sym typeface="Calibri"/>
              </a:rPr>
              <a:t> </a:t>
            </a:r>
            <a:r>
              <a:rPr lang="en" sz="1600" b="1" dirty="0">
                <a:solidFill>
                  <a:schemeClr val="dk1"/>
                </a:solidFill>
                <a:latin typeface="Calibri"/>
                <a:ea typeface="Calibri"/>
                <a:cs typeface="Calibri"/>
                <a:sym typeface="Calibri"/>
              </a:rPr>
              <a:t>My mother told me about dressing in her best </a:t>
            </a:r>
            <a:r>
              <a:rPr lang="en" sz="1600" b="1" dirty="0" smtClean="0">
                <a:solidFill>
                  <a:schemeClr val="dk1"/>
                </a:solidFill>
                <a:latin typeface="Calibri"/>
                <a:ea typeface="Calibri"/>
                <a:cs typeface="Calibri"/>
                <a:sym typeface="Calibri"/>
              </a:rPr>
              <a:t>party </a:t>
            </a:r>
            <a:r>
              <a:rPr lang="en" sz="1600" b="1" dirty="0">
                <a:solidFill>
                  <a:schemeClr val="dk1"/>
                </a:solidFill>
                <a:latin typeface="Calibri"/>
                <a:ea typeface="Calibri"/>
                <a:cs typeface="Calibri"/>
                <a:sym typeface="Calibri"/>
              </a:rPr>
              <a:t>clothes on Saturday night and going to the town’s plaza </a:t>
            </a:r>
            <a:r>
              <a:rPr lang="en" sz="1600" b="1" dirty="0">
                <a:solidFill>
                  <a:srgbClr val="FF0000"/>
                </a:solidFill>
                <a:latin typeface="Calibri"/>
                <a:ea typeface="Calibri"/>
                <a:cs typeface="Calibri"/>
                <a:sym typeface="Calibri"/>
              </a:rPr>
              <a:t>to promenade with her girlfriends in front of the boys they liked.</a:t>
            </a:r>
            <a:r>
              <a:rPr lang="en" sz="1600" b="1" dirty="0">
                <a:solidFill>
                  <a:schemeClr val="dk1"/>
                </a:solidFill>
                <a:latin typeface="Calibri"/>
                <a:ea typeface="Calibri"/>
                <a:cs typeface="Calibri"/>
                <a:sym typeface="Calibri"/>
              </a:rPr>
              <a:t> </a:t>
            </a:r>
          </a:p>
          <a:p>
            <a:pPr marL="342900" lvl="0" algn="r" rtl="0">
              <a:spcBef>
                <a:spcPts val="320"/>
              </a:spcBef>
              <a:buClr>
                <a:srgbClr val="888888"/>
              </a:buClr>
              <a:buSzPct val="25000"/>
              <a:buFont typeface="Calibri"/>
              <a:buNone/>
            </a:pPr>
            <a:r>
              <a:rPr lang="en" b="1" dirty="0">
                <a:solidFill>
                  <a:schemeClr val="dk1"/>
                </a:solidFill>
                <a:latin typeface="Calibri"/>
                <a:ea typeface="Calibri"/>
                <a:cs typeface="Calibri"/>
                <a:sym typeface="Calibri"/>
              </a:rPr>
              <a:t>Ortiz Cofer, “The Myth of the Latin Woman”</a:t>
            </a:r>
            <a:r>
              <a:rPr lang="en" b="1" i="1" dirty="0">
                <a:solidFill>
                  <a:schemeClr val="dk1"/>
                </a:solidFill>
                <a:latin typeface="Calibri"/>
                <a:ea typeface="Calibri"/>
                <a:cs typeface="Calibri"/>
                <a:sym typeface="Calibri"/>
              </a:rPr>
              <a:t> </a:t>
            </a:r>
          </a:p>
          <a:p>
            <a:endParaRPr lang="en" b="1" i="1" dirty="0">
              <a:solidFill>
                <a:schemeClr val="dk1"/>
              </a:solidFill>
              <a:latin typeface="Calibri"/>
              <a:ea typeface="Calibri"/>
              <a:cs typeface="Calibri"/>
              <a:sym typeface="Calibri"/>
            </a:endParaRPr>
          </a:p>
          <a:p>
            <a:endParaRPr lang="en" b="1" i="1" dirty="0">
              <a:solidFill>
                <a:schemeClr val="dk1"/>
              </a:solidFill>
              <a:latin typeface="Calibri"/>
              <a:ea typeface="Calibri"/>
              <a:cs typeface="Calibri"/>
              <a:sym typeface="Calibri"/>
            </a:endParaRPr>
          </a:p>
        </p:txBody>
      </p:sp>
      <p:sp>
        <p:nvSpPr>
          <p:cNvPr id="163" name="Shape 163"/>
          <p:cNvSpPr txBox="1"/>
          <p:nvPr/>
        </p:nvSpPr>
        <p:spPr>
          <a:xfrm>
            <a:off x="152400" y="4373900"/>
            <a:ext cx="8763000" cy="1264800"/>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20"/>
              </a:spcBef>
              <a:spcAft>
                <a:spcPts val="0"/>
              </a:spcAft>
              <a:buClr>
                <a:srgbClr val="888888"/>
              </a:buClr>
              <a:buSzPct val="25000"/>
              <a:buFont typeface="Calibri"/>
              <a:buNone/>
            </a:pPr>
            <a:r>
              <a:rPr lang="en" sz="1600" b="1">
                <a:solidFill>
                  <a:srgbClr val="FF0000"/>
                </a:solidFill>
                <a:latin typeface="Calibri"/>
                <a:ea typeface="Calibri"/>
                <a:cs typeface="Calibri"/>
                <a:sym typeface="Calibri"/>
              </a:rPr>
              <a:t>3</a:t>
            </a:r>
            <a:r>
              <a:rPr lang="en" sz="1600" b="1" i="0" u="none" strike="noStrike" cap="none" baseline="0">
                <a:solidFill>
                  <a:srgbClr val="FF0000"/>
                </a:solidFill>
                <a:latin typeface="Calibri"/>
                <a:ea typeface="Calibri"/>
                <a:cs typeface="Calibri"/>
                <a:sym typeface="Calibri"/>
              </a:rPr>
              <a:t>.  </a:t>
            </a:r>
            <a:r>
              <a:rPr lang="en" sz="1600" b="1">
                <a:solidFill>
                  <a:schemeClr val="dk1"/>
                </a:solidFill>
                <a:latin typeface="Calibri"/>
                <a:ea typeface="Calibri"/>
                <a:cs typeface="Calibri"/>
                <a:sym typeface="Calibri"/>
              </a:rPr>
              <a:t>When Ulysses S. Grant and Robert E. Lee met in the parlor of a modes house on April 9, 1865, </a:t>
            </a:r>
            <a:r>
              <a:rPr lang="en" sz="1600" b="1">
                <a:solidFill>
                  <a:srgbClr val="FF0000"/>
                </a:solidFill>
                <a:latin typeface="Calibri"/>
                <a:ea typeface="Calibri"/>
                <a:cs typeface="Calibri"/>
                <a:sym typeface="Calibri"/>
              </a:rPr>
              <a:t>to work out the terms for surrender of Lee’s Army of Northern Virginia</a:t>
            </a:r>
            <a:r>
              <a:rPr lang="en" sz="1600" b="1">
                <a:solidFill>
                  <a:schemeClr val="dk1"/>
                </a:solidFill>
                <a:latin typeface="Calibri"/>
                <a:ea typeface="Calibri"/>
                <a:cs typeface="Calibri"/>
                <a:sym typeface="Calibri"/>
              </a:rPr>
              <a:t>, a great chapter in American life came to a close, and a great new chapter began.</a:t>
            </a:r>
          </a:p>
          <a:p>
            <a:pPr marL="342900" marR="0" lvl="0" indent="-342900" algn="r" rtl="0">
              <a:spcBef>
                <a:spcPts val="280"/>
              </a:spcBef>
              <a:spcAft>
                <a:spcPts val="0"/>
              </a:spcAft>
              <a:buClr>
                <a:srgbClr val="888888"/>
              </a:buClr>
              <a:buSzPct val="25000"/>
              <a:buFont typeface="Calibri"/>
              <a:buNone/>
            </a:pPr>
            <a:r>
              <a:rPr lang="en" b="1">
                <a:solidFill>
                  <a:schemeClr val="dk1"/>
                </a:solidFill>
                <a:latin typeface="Calibri"/>
                <a:ea typeface="Calibri"/>
                <a:cs typeface="Calibri"/>
                <a:sym typeface="Calibri"/>
              </a:rPr>
              <a:t>Bruce Catton,</a:t>
            </a:r>
            <a:r>
              <a:rPr lang="en" sz="1400" b="1" i="0" u="none" strike="noStrike" cap="none" baseline="0">
                <a:solidFill>
                  <a:schemeClr val="dk1"/>
                </a:solidFill>
                <a:latin typeface="Calibri"/>
                <a:ea typeface="Calibri"/>
                <a:cs typeface="Calibri"/>
                <a:sym typeface="Calibri"/>
              </a:rPr>
              <a:t> </a:t>
            </a:r>
            <a:r>
              <a:rPr lang="en" b="1">
                <a:solidFill>
                  <a:schemeClr val="dk1"/>
                </a:solidFill>
                <a:latin typeface="Calibri"/>
                <a:ea typeface="Calibri"/>
                <a:cs typeface="Calibri"/>
                <a:sym typeface="Calibri"/>
              </a:rPr>
              <a:t>“Grant and Lee: A Study in Contrasts”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aphicFrame>
        <p:nvGraphicFramePr>
          <p:cNvPr id="168" name="Shape 168"/>
          <p:cNvGraphicFramePr/>
          <p:nvPr/>
        </p:nvGraphicFramePr>
        <p:xfrm>
          <a:off x="152400" y="4215208"/>
          <a:ext cx="8839200" cy="2772760"/>
        </p:xfrm>
        <a:graphic>
          <a:graphicData uri="http://schemas.openxmlformats.org/drawingml/2006/table">
            <a:tbl>
              <a:tblPr firstRow="1" bandRow="1">
                <a:noFill/>
                <a:tableStyleId>{7D7F9712-CB7E-49DB-9980-914001F459D5}</a:tableStyleId>
              </a:tblPr>
              <a:tblGrid>
                <a:gridCol w="4419600"/>
                <a:gridCol w="4419600"/>
              </a:tblGrid>
              <a:tr h="377225">
                <a:tc gridSpan="2">
                  <a:txBody>
                    <a:bodyPr/>
                    <a:lstStyle/>
                    <a:p>
                      <a:pPr lvl="0" algn="ctr" rtl="0">
                        <a:buSzPct val="25000"/>
                        <a:buNone/>
                      </a:pPr>
                      <a:r>
                        <a:rPr lang="en" sz="2000"/>
                        <a:t>Scrambled Sentence Bank</a:t>
                      </a:r>
                    </a:p>
                  </a:txBody>
                  <a:tcPr marL="91450" marR="91450" marT="45725" marB="45725">
                    <a:solidFill>
                      <a:srgbClr val="7030A0">
                        <a:alpha val="89803"/>
                      </a:srgbClr>
                    </a:solidFill>
                  </a:tcPr>
                </a:tc>
                <a:tc hMerge="1">
                  <a:txBody>
                    <a:bodyPr/>
                    <a:lstStyle/>
                    <a:p>
                      <a:endParaRPr lang="en-US"/>
                    </a:p>
                  </a:txBody>
                  <a:tcPr/>
                </a:tc>
              </a:tr>
              <a:tr h="875950">
                <a:tc>
                  <a:txBody>
                    <a:bodyPr/>
                    <a:lstStyle/>
                    <a:p>
                      <a:pPr marL="0" marR="0" lvl="0" indent="0" algn="l" rtl="0">
                        <a:lnSpc>
                          <a:spcPct val="100000"/>
                        </a:lnSpc>
                        <a:spcBef>
                          <a:spcPts val="0"/>
                        </a:spcBef>
                        <a:spcAft>
                          <a:spcPts val="0"/>
                        </a:spcAft>
                        <a:buClr>
                          <a:schemeClr val="dk1"/>
                        </a:buClr>
                        <a:buSzPct val="25000"/>
                        <a:buFont typeface="Arial"/>
                        <a:buNone/>
                      </a:pPr>
                      <a:r>
                        <a:rPr lang="en" sz="1800" b="1">
                          <a:solidFill>
                            <a:schemeClr val="dk1"/>
                          </a:solidFill>
                        </a:rPr>
                        <a:t>A. to lie that she’d waited for the letter for a month</a:t>
                      </a:r>
                    </a:p>
                  </a:txBody>
                  <a:tcPr marL="91450" marR="91450" marT="45725" marB="45725">
                    <a:solidFill>
                      <a:srgbClr val="CCC0D9">
                        <a:alpha val="89803"/>
                      </a:srgbClr>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 sz="1800" b="1">
                          <a:solidFill>
                            <a:schemeClr val="dk1"/>
                          </a:solidFill>
                        </a:rPr>
                        <a:t>C. and to rationalize</a:t>
                      </a:r>
                    </a:p>
                  </a:txBody>
                  <a:tcPr marL="91450" marR="91450" marT="45725" marB="45725">
                    <a:solidFill>
                      <a:srgbClr val="CCC0D9">
                        <a:alpha val="89803"/>
                      </a:srgbClr>
                    </a:solidFill>
                  </a:tcPr>
                </a:tc>
              </a:tr>
              <a:tr h="612975">
                <a:tc>
                  <a:txBody>
                    <a:bodyPr/>
                    <a:lstStyle/>
                    <a:p>
                      <a:pPr marL="0" marR="0" lvl="0" indent="0" algn="l" rtl="0">
                        <a:lnSpc>
                          <a:spcPct val="100000"/>
                        </a:lnSpc>
                        <a:spcBef>
                          <a:spcPts val="0"/>
                        </a:spcBef>
                        <a:spcAft>
                          <a:spcPts val="0"/>
                        </a:spcAft>
                        <a:buClr>
                          <a:schemeClr val="dk1"/>
                        </a:buClr>
                        <a:buSzPct val="25000"/>
                        <a:buFont typeface="Arial"/>
                        <a:buNone/>
                      </a:pPr>
                      <a:r>
                        <a:rPr lang="en" sz="1800" b="1">
                          <a:solidFill>
                            <a:schemeClr val="dk1"/>
                          </a:solidFill>
                        </a:rPr>
                        <a:t>B.  for not having opened it during her vacation</a:t>
                      </a:r>
                    </a:p>
                    <a:p>
                      <a:endParaRPr lang="en" sz="1800" b="1">
                        <a:solidFill>
                          <a:schemeClr val="dk1"/>
                        </a:solidFill>
                      </a:endParaRPr>
                    </a:p>
                  </a:txBody>
                  <a:tcPr marL="91450" marR="91450" marT="45725" marB="45725">
                    <a:solidFill>
                      <a:srgbClr val="E5DFEC">
                        <a:alpha val="89803"/>
                      </a:srgbClr>
                    </a:solidFill>
                  </a:tcPr>
                </a:tc>
                <a:tc>
                  <a:txBody>
                    <a:bodyPr/>
                    <a:lstStyle/>
                    <a:p>
                      <a:pPr lvl="0" rtl="0">
                        <a:buClr>
                          <a:schemeClr val="dk1"/>
                        </a:buClr>
                        <a:buSzPct val="25000"/>
                        <a:buFont typeface="Arial"/>
                        <a:buNone/>
                      </a:pPr>
                      <a:r>
                        <a:rPr lang="en" sz="1800" b="1">
                          <a:solidFill>
                            <a:schemeClr val="dk1"/>
                          </a:solidFill>
                        </a:rPr>
                        <a:t>D. Fredericka began</a:t>
                      </a:r>
                    </a:p>
                    <a:p>
                      <a:endParaRPr lang="en" sz="1800" b="1">
                        <a:solidFill>
                          <a:schemeClr val="dk1"/>
                        </a:solidFill>
                      </a:endParaRPr>
                    </a:p>
                  </a:txBody>
                  <a:tcPr marL="91450" marR="91450" marT="45725" marB="45725">
                    <a:solidFill>
                      <a:srgbClr val="E5DFEC">
                        <a:alpha val="89803"/>
                      </a:srgbClr>
                    </a:solidFill>
                  </a:tcPr>
                </a:tc>
              </a:tr>
              <a:tr h="586150">
                <a:tc>
                  <a:txBody>
                    <a:bodyPr/>
                    <a:lstStyle/>
                    <a:p>
                      <a:endParaRPr/>
                    </a:p>
                  </a:txBody>
                  <a:tcPr marL="91450" marR="91450" marT="45725" marB="45725">
                    <a:solidFill>
                      <a:srgbClr val="E5DFEC">
                        <a:alpha val="89800"/>
                      </a:srgbClr>
                    </a:solidFill>
                  </a:tcPr>
                </a:tc>
                <a:tc>
                  <a:txBody>
                    <a:bodyPr/>
                    <a:lstStyle/>
                    <a:p>
                      <a:endParaRPr/>
                    </a:p>
                  </a:txBody>
                  <a:tcPr marL="91450" marR="91450" marT="45725" marB="45725">
                    <a:solidFill>
                      <a:srgbClr val="E5DFEC">
                        <a:alpha val="89800"/>
                      </a:srgbClr>
                    </a:solidFill>
                  </a:tcPr>
                </a:tc>
              </a:tr>
            </a:tbl>
          </a:graphicData>
        </a:graphic>
      </p:graphicFrame>
      <p:sp>
        <p:nvSpPr>
          <p:cNvPr id="169" name="Shape 169"/>
          <p:cNvSpPr txBox="1"/>
          <p:nvPr/>
        </p:nvSpPr>
        <p:spPr>
          <a:xfrm>
            <a:off x="152400" y="2514600"/>
            <a:ext cx="8839199" cy="1600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i="0" u="none" strike="noStrike" cap="none" baseline="0">
                <a:solidFill>
                  <a:schemeClr val="dk2"/>
                </a:solidFill>
                <a:latin typeface="Calibri"/>
                <a:ea typeface="Calibri"/>
                <a:cs typeface="Calibri"/>
                <a:sym typeface="Calibri"/>
              </a:rPr>
              <a:t>MODEL SENTENCE</a:t>
            </a:r>
          </a:p>
          <a:p>
            <a:pPr marL="342900" marR="0" lvl="0" indent="-342900" rtl="0">
              <a:spcBef>
                <a:spcPts val="48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I wanted to explain that I’d hunted for him in the evening and to apologize for not having known him in the garden.</a:t>
            </a:r>
          </a:p>
          <a:p>
            <a:pPr marL="342900" marR="0" lvl="0" indent="-342900" algn="r"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F. Scott Fitzgerald, </a:t>
            </a:r>
            <a:r>
              <a:rPr lang="en" sz="1800" b="1" i="1">
                <a:solidFill>
                  <a:schemeClr val="dk1"/>
                </a:solidFill>
                <a:latin typeface="Calibri"/>
                <a:ea typeface="Calibri"/>
                <a:cs typeface="Calibri"/>
                <a:sym typeface="Calibri"/>
              </a:rPr>
              <a:t>The Great Gatsby</a:t>
            </a:r>
          </a:p>
        </p:txBody>
      </p:sp>
      <p:sp>
        <p:nvSpPr>
          <p:cNvPr id="172" name="Shape 172"/>
          <p:cNvSpPr txBox="1"/>
          <p:nvPr/>
        </p:nvSpPr>
        <p:spPr>
          <a:xfrm>
            <a:off x="185956" y="609700"/>
            <a:ext cx="1417636" cy="415924"/>
          </a:xfrm>
          <a:prstGeom prst="rect">
            <a:avLst/>
          </a:prstGeom>
          <a:solidFill>
            <a:schemeClr val="lt1"/>
          </a:solidFill>
          <a:ln w="38100"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1050" b="0" i="0" u="none" strike="noStrike" cap="none" baseline="0" dirty="0">
                <a:solidFill>
                  <a:schemeClr val="dk1"/>
                </a:solidFill>
                <a:latin typeface="Arial Black"/>
                <a:ea typeface="Arial Black"/>
                <a:cs typeface="Arial Black"/>
                <a:sym typeface="Arial Black"/>
              </a:rPr>
              <a:t>PRACTICE 2A UNSCRAMBLING</a:t>
            </a:r>
          </a:p>
        </p:txBody>
      </p:sp>
      <p:sp>
        <p:nvSpPr>
          <p:cNvPr id="174" name="Shape 174"/>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Infinitive Phrase</a:t>
            </a:r>
          </a:p>
          <a:p>
            <a:endParaRPr lang="en" sz="1600">
              <a:solidFill>
                <a:srgbClr val="494429"/>
              </a:solidFill>
              <a:latin typeface="Arial Black"/>
              <a:ea typeface="Arial Black"/>
              <a:cs typeface="Arial Black"/>
              <a:sym typeface="Arial Black"/>
            </a:endParaRPr>
          </a:p>
        </p:txBody>
      </p:sp>
      <p:sp>
        <p:nvSpPr>
          <p:cNvPr id="175" name="Shape 175"/>
          <p:cNvSpPr txBox="1">
            <a:spLocks noGrp="1"/>
          </p:cNvSpPr>
          <p:nvPr>
            <p:ph type="subTitle" idx="1"/>
          </p:nvPr>
        </p:nvSpPr>
        <p:spPr>
          <a:xfrm>
            <a:off x="2514600" y="533400"/>
            <a:ext cx="5562600" cy="1904999"/>
          </a:xfrm>
          <a:prstGeom prst="rect">
            <a:avLst/>
          </a:prstGeom>
          <a:solidFill>
            <a:schemeClr val="lt1">
              <a:alpha val="79607"/>
            </a:scheme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rgbClr val="888888"/>
              </a:buClr>
              <a:buSzPct val="25000"/>
              <a:buFont typeface="Calibri"/>
              <a:buNone/>
            </a:pPr>
            <a:r>
              <a:rPr lang="en" sz="1800" b="1" i="0" u="none" strike="noStrike" cap="none" baseline="0">
                <a:solidFill>
                  <a:srgbClr val="FF0000"/>
                </a:solidFill>
                <a:latin typeface="Calibri"/>
                <a:ea typeface="Calibri"/>
                <a:cs typeface="Calibri"/>
                <a:sym typeface="Calibri"/>
              </a:rPr>
              <a:t>DIRECTIONS</a:t>
            </a:r>
          </a:p>
          <a:p>
            <a:pPr marL="0" marR="0" lvl="0" indent="0" algn="l" rtl="0">
              <a:spcBef>
                <a:spcPts val="360"/>
              </a:spcBef>
              <a:spcAft>
                <a:spcPts val="0"/>
              </a:spcAft>
              <a:buClr>
                <a:srgbClr val="888888"/>
              </a:buClr>
              <a:buSzPct val="25000"/>
              <a:buFont typeface="Calibri"/>
              <a:buNone/>
            </a:pPr>
            <a:r>
              <a:rPr lang="en" sz="1800" b="1">
                <a:solidFill>
                  <a:schemeClr val="dk1"/>
                </a:solidFill>
              </a:rPr>
              <a:t>Identify the infinitive phrase in the sentence and scrambled list.  Next, unscramble and write out the sentence parts to imitate the model.  Finally, write your own imitation of the model and identify the infinitive phrase.</a:t>
            </a:r>
          </a:p>
        </p:txBody>
      </p:sp>
      <p:pic>
        <p:nvPicPr>
          <p:cNvPr id="176" name="Shape 176"/>
          <p:cNvPicPr preferRelativeResize="0"/>
          <p:nvPr/>
        </p:nvPicPr>
        <p:blipFill>
          <a:blip r:embed="rId3"/>
          <a:stretch>
            <a:fillRect/>
          </a:stretch>
        </p:blipFill>
        <p:spPr>
          <a:xfrm rot="1142258">
            <a:off x="1692274" y="690563"/>
            <a:ext cx="631824" cy="811212"/>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3" name="Shape 183"/>
          <p:cNvSpPr txBox="1"/>
          <p:nvPr/>
        </p:nvSpPr>
        <p:spPr>
          <a:xfrm>
            <a:off x="106362" y="533400"/>
            <a:ext cx="1417636" cy="415924"/>
          </a:xfrm>
          <a:prstGeom prst="rect">
            <a:avLst/>
          </a:prstGeom>
          <a:solidFill>
            <a:schemeClr val="lt1"/>
          </a:solidFill>
          <a:ln w="38100"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1050" b="0" i="0" u="none" strike="noStrike" cap="none" baseline="0">
                <a:solidFill>
                  <a:schemeClr val="dk1"/>
                </a:solidFill>
                <a:latin typeface="Arial Black"/>
                <a:ea typeface="Arial Black"/>
                <a:cs typeface="Arial Black"/>
                <a:sym typeface="Arial Black"/>
              </a:rPr>
              <a:t>PRACTICE 2B UNSCRAMBLING</a:t>
            </a:r>
          </a:p>
        </p:txBody>
      </p:sp>
      <p:sp>
        <p:nvSpPr>
          <p:cNvPr id="184" name="Shape 184"/>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Infinitive Phrase</a:t>
            </a:r>
          </a:p>
          <a:p>
            <a:endParaRPr lang="en" sz="1600">
              <a:solidFill>
                <a:srgbClr val="494429"/>
              </a:solidFill>
              <a:latin typeface="Arial Black"/>
              <a:ea typeface="Arial Black"/>
              <a:cs typeface="Arial Black"/>
              <a:sym typeface="Arial Black"/>
            </a:endParaRPr>
          </a:p>
        </p:txBody>
      </p:sp>
      <p:sp>
        <p:nvSpPr>
          <p:cNvPr id="185" name="Shape 185"/>
          <p:cNvSpPr txBox="1">
            <a:spLocks noGrp="1"/>
          </p:cNvSpPr>
          <p:nvPr>
            <p:ph type="subTitle" idx="1"/>
          </p:nvPr>
        </p:nvSpPr>
        <p:spPr>
          <a:xfrm>
            <a:off x="2743200" y="609600"/>
            <a:ext cx="5333999" cy="1317600"/>
          </a:xfrm>
          <a:prstGeom prst="rect">
            <a:avLst/>
          </a:prstGeom>
          <a:solidFill>
            <a:schemeClr val="lt1">
              <a:alpha val="79607"/>
            </a:scheme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320"/>
              </a:spcBef>
              <a:spcAft>
                <a:spcPts val="0"/>
              </a:spcAft>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DIRECTIONS</a:t>
            </a:r>
          </a:p>
          <a:p>
            <a:pPr marL="0" marR="0" lvl="0" indent="0" algn="l" rtl="0">
              <a:spcBef>
                <a:spcPts val="320"/>
              </a:spcBef>
              <a:spcAft>
                <a:spcPts val="0"/>
              </a:spcAft>
              <a:buClr>
                <a:srgbClr val="888888"/>
              </a:buClr>
              <a:buSzPct val="25000"/>
              <a:buFont typeface="Calibri"/>
              <a:buNone/>
            </a:pPr>
            <a:r>
              <a:rPr lang="en" sz="1600" b="1" i="0" u="none" strike="noStrike" cap="none" baseline="0">
                <a:solidFill>
                  <a:schemeClr val="dk1"/>
                </a:solidFill>
                <a:latin typeface="Calibri"/>
                <a:ea typeface="Calibri"/>
                <a:cs typeface="Calibri"/>
                <a:sym typeface="Calibri"/>
              </a:rPr>
              <a:t>Check your answer </a:t>
            </a:r>
            <a:r>
              <a:rPr lang="en" sz="1600" b="1" i="0" u="sng" strike="noStrike" cap="none" baseline="0">
                <a:solidFill>
                  <a:schemeClr val="dk1"/>
                </a:solidFill>
                <a:latin typeface="Calibri"/>
                <a:ea typeface="Calibri"/>
                <a:cs typeface="Calibri"/>
                <a:sym typeface="Calibri"/>
              </a:rPr>
              <a:t>including</a:t>
            </a:r>
            <a:r>
              <a:rPr lang="en" sz="1600" b="1" i="0" u="none" strike="noStrike" cap="none" baseline="0">
                <a:solidFill>
                  <a:schemeClr val="dk1"/>
                </a:solidFill>
                <a:latin typeface="Calibri"/>
                <a:ea typeface="Calibri"/>
                <a:cs typeface="Calibri"/>
                <a:sym typeface="Calibri"/>
              </a:rPr>
              <a:t> the correct punctuation and capitalization.  </a:t>
            </a:r>
          </a:p>
          <a:p>
            <a:pPr marL="0" marR="0" lvl="0" indent="0" algn="l" rtl="0">
              <a:spcBef>
                <a:spcPts val="320"/>
              </a:spcBef>
              <a:spcAft>
                <a:spcPts val="0"/>
              </a:spcAft>
              <a:buClr>
                <a:srgbClr val="888888"/>
              </a:buClr>
              <a:buSzPct val="25000"/>
              <a:buFont typeface="Calibri"/>
              <a:buNone/>
            </a:pPr>
            <a:r>
              <a:rPr lang="en" sz="1600" b="1" i="0" u="none" strike="noStrike" cap="none" baseline="0">
                <a:solidFill>
                  <a:schemeClr val="dk1"/>
                </a:solidFill>
                <a:latin typeface="Calibri"/>
                <a:ea typeface="Calibri"/>
                <a:cs typeface="Calibri"/>
                <a:sym typeface="Calibri"/>
              </a:rPr>
              <a:t>Now share your answer</a:t>
            </a:r>
            <a:r>
              <a:rPr lang="en" sz="1600" b="1">
                <a:solidFill>
                  <a:schemeClr val="dk1"/>
                </a:solidFill>
              </a:rPr>
              <a:t> with the person next to you</a:t>
            </a:r>
            <a:r>
              <a:rPr lang="en" sz="1600" b="1" i="0" u="none" strike="noStrike" cap="none" baseline="0">
                <a:solidFill>
                  <a:schemeClr val="dk1"/>
                </a:solidFill>
                <a:latin typeface="Calibri"/>
                <a:ea typeface="Calibri"/>
                <a:cs typeface="Calibri"/>
                <a:sym typeface="Calibri"/>
              </a:rPr>
              <a:t>. .  ☺</a:t>
            </a:r>
          </a:p>
        </p:txBody>
      </p:sp>
      <p:sp>
        <p:nvSpPr>
          <p:cNvPr id="186" name="Shape 186"/>
          <p:cNvSpPr txBox="1"/>
          <p:nvPr/>
        </p:nvSpPr>
        <p:spPr>
          <a:xfrm>
            <a:off x="152400" y="4708525"/>
            <a:ext cx="2450099" cy="4731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Calibri"/>
              <a:buNone/>
            </a:pPr>
            <a:r>
              <a:rPr lang="en" sz="2400" b="1">
                <a:latin typeface="Calibri"/>
                <a:ea typeface="Calibri"/>
                <a:cs typeface="Calibri"/>
                <a:sym typeface="Calibri"/>
              </a:rPr>
              <a:t>Fredericka began</a:t>
            </a:r>
          </a:p>
        </p:txBody>
      </p:sp>
      <p:sp>
        <p:nvSpPr>
          <p:cNvPr id="187" name="Shape 187"/>
          <p:cNvSpPr txBox="1"/>
          <p:nvPr/>
        </p:nvSpPr>
        <p:spPr>
          <a:xfrm>
            <a:off x="228600" y="1828800"/>
            <a:ext cx="1752600" cy="685799"/>
          </a:xfrm>
          <a:prstGeom prst="rect">
            <a:avLst/>
          </a:prstGeom>
          <a:solidFill>
            <a:srgbClr val="F2DADA">
              <a:alpha val="84705"/>
            </a:srgb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i="0" u="none" strike="noStrike" cap="none" baseline="0">
                <a:solidFill>
                  <a:srgbClr val="FF0000"/>
                </a:solidFill>
                <a:latin typeface="Calibri"/>
                <a:ea typeface="Calibri"/>
                <a:cs typeface="Calibri"/>
                <a:sym typeface="Calibri"/>
              </a:rPr>
              <a:t>ANSWER</a:t>
            </a:r>
          </a:p>
          <a:p>
            <a:pPr marL="342900" marR="0" lvl="0" indent="-342900" algn="l"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D - A - C- B</a:t>
            </a:r>
          </a:p>
        </p:txBody>
      </p:sp>
      <p:pic>
        <p:nvPicPr>
          <p:cNvPr id="188" name="Shape 188"/>
          <p:cNvPicPr preferRelativeResize="0"/>
          <p:nvPr/>
        </p:nvPicPr>
        <p:blipFill>
          <a:blip r:embed="rId3"/>
          <a:stretch>
            <a:fillRect/>
          </a:stretch>
        </p:blipFill>
        <p:spPr>
          <a:xfrm rot="1142258">
            <a:off x="1692274" y="690563"/>
            <a:ext cx="631824" cy="811212"/>
          </a:xfrm>
          <a:prstGeom prst="rect">
            <a:avLst/>
          </a:prstGeom>
        </p:spPr>
      </p:pic>
      <p:sp>
        <p:nvSpPr>
          <p:cNvPr id="189" name="Shape 189"/>
          <p:cNvSpPr txBox="1"/>
          <p:nvPr/>
        </p:nvSpPr>
        <p:spPr>
          <a:xfrm>
            <a:off x="152400" y="2811462"/>
            <a:ext cx="8839199" cy="1600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i="0" u="none" strike="noStrike" cap="none" baseline="0">
                <a:solidFill>
                  <a:schemeClr val="dk2"/>
                </a:solidFill>
                <a:latin typeface="Calibri"/>
                <a:ea typeface="Calibri"/>
                <a:cs typeface="Calibri"/>
                <a:sym typeface="Calibri"/>
              </a:rPr>
              <a:t>MODEL SENTENCE</a:t>
            </a:r>
          </a:p>
          <a:p>
            <a:pPr marL="342900" lvl="0" rtl="0">
              <a:spcBef>
                <a:spcPts val="480"/>
              </a:spcBef>
              <a:buClr>
                <a:srgbClr val="888888"/>
              </a:buClr>
              <a:buSzPct val="25000"/>
              <a:buFont typeface="Calibri"/>
              <a:buNone/>
            </a:pPr>
            <a:r>
              <a:rPr lang="en" sz="1800" b="1">
                <a:solidFill>
                  <a:schemeClr val="dk1"/>
                </a:solidFill>
                <a:latin typeface="Calibri"/>
                <a:ea typeface="Calibri"/>
                <a:cs typeface="Calibri"/>
                <a:sym typeface="Calibri"/>
              </a:rPr>
              <a:t>I wanted to explain that I’d hunted for him in the evening and to apologize for not having known him in the garden.</a:t>
            </a:r>
          </a:p>
          <a:p>
            <a:pPr marL="342900" lvl="0" algn="r" rtl="0">
              <a:spcBef>
                <a:spcPts val="360"/>
              </a:spcBef>
              <a:buClr>
                <a:srgbClr val="888888"/>
              </a:buClr>
              <a:buSzPct val="25000"/>
              <a:buFont typeface="Calibri"/>
              <a:buNone/>
            </a:pPr>
            <a:r>
              <a:rPr lang="en" sz="1800" b="1">
                <a:solidFill>
                  <a:schemeClr val="dk1"/>
                </a:solidFill>
                <a:latin typeface="Calibri"/>
                <a:ea typeface="Calibri"/>
                <a:cs typeface="Calibri"/>
                <a:sym typeface="Calibri"/>
              </a:rPr>
              <a:t>F. Scott Fitzgerald, </a:t>
            </a:r>
            <a:r>
              <a:rPr lang="en" sz="1800" b="1" i="1">
                <a:solidFill>
                  <a:schemeClr val="dk1"/>
                </a:solidFill>
                <a:latin typeface="Calibri"/>
                <a:ea typeface="Calibri"/>
                <a:cs typeface="Calibri"/>
                <a:sym typeface="Calibri"/>
              </a:rPr>
              <a:t>The Great Gatsby</a:t>
            </a:r>
          </a:p>
          <a:p>
            <a:endParaRPr lang="en" sz="1800" b="1" i="1">
              <a:solidFill>
                <a:schemeClr val="dk1"/>
              </a:solidFill>
              <a:latin typeface="Calibri"/>
              <a:ea typeface="Calibri"/>
              <a:cs typeface="Calibri"/>
              <a:sym typeface="Calibri"/>
            </a:endParaRPr>
          </a:p>
          <a:p>
            <a:endParaRPr lang="en" sz="1800" b="1" i="1">
              <a:solidFill>
                <a:schemeClr val="dk1"/>
              </a:solidFill>
              <a:latin typeface="Calibri"/>
              <a:ea typeface="Calibri"/>
              <a:cs typeface="Calibri"/>
              <a:sym typeface="Calibri"/>
            </a:endParaRPr>
          </a:p>
        </p:txBody>
      </p:sp>
      <p:sp>
        <p:nvSpPr>
          <p:cNvPr id="190" name="Shape 190"/>
          <p:cNvSpPr txBox="1"/>
          <p:nvPr/>
        </p:nvSpPr>
        <p:spPr>
          <a:xfrm>
            <a:off x="228600" y="5287962"/>
            <a:ext cx="6546300" cy="4731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Calibri"/>
              <a:buNone/>
            </a:pPr>
            <a:r>
              <a:rPr lang="en" sz="2400" b="1">
                <a:solidFill>
                  <a:srgbClr val="FF0000"/>
                </a:solidFill>
                <a:latin typeface="Calibri"/>
                <a:ea typeface="Calibri"/>
                <a:cs typeface="Calibri"/>
                <a:sym typeface="Calibri"/>
              </a:rPr>
              <a:t>to lie that she’d waited for the letter for a month</a:t>
            </a:r>
          </a:p>
        </p:txBody>
      </p:sp>
      <p:sp>
        <p:nvSpPr>
          <p:cNvPr id="191" name="Shape 191"/>
          <p:cNvSpPr txBox="1"/>
          <p:nvPr/>
        </p:nvSpPr>
        <p:spPr>
          <a:xfrm>
            <a:off x="228600" y="5877887"/>
            <a:ext cx="2944200" cy="4731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Calibri"/>
              <a:buNone/>
            </a:pPr>
            <a:r>
              <a:rPr lang="en" sz="2400" b="1">
                <a:solidFill>
                  <a:srgbClr val="FF0000"/>
                </a:solidFill>
                <a:latin typeface="Calibri"/>
                <a:ea typeface="Calibri"/>
                <a:cs typeface="Calibri"/>
                <a:sym typeface="Calibri"/>
              </a:rPr>
              <a:t>and to rationalize</a:t>
            </a:r>
          </a:p>
        </p:txBody>
      </p:sp>
      <p:sp>
        <p:nvSpPr>
          <p:cNvPr id="192" name="Shape 192"/>
          <p:cNvSpPr txBox="1"/>
          <p:nvPr/>
        </p:nvSpPr>
        <p:spPr>
          <a:xfrm>
            <a:off x="3259700" y="5877900"/>
            <a:ext cx="5884200" cy="4731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Calibri"/>
              <a:buNone/>
            </a:pPr>
            <a:r>
              <a:rPr lang="en" sz="2400" b="1">
                <a:latin typeface="Calibri"/>
                <a:ea typeface="Calibri"/>
                <a:cs typeface="Calibri"/>
                <a:sym typeface="Calibri"/>
              </a:rPr>
              <a:t>for not having opened it during her vacation.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p:nvPr/>
        </p:nvSpPr>
        <p:spPr>
          <a:xfrm>
            <a:off x="2590800" y="609600"/>
            <a:ext cx="5486399" cy="914400"/>
          </a:xfrm>
          <a:prstGeom prst="rect">
            <a:avLst/>
          </a:prstGeom>
          <a:solidFill>
            <a:schemeClr val="lt1">
              <a:alpha val="79607"/>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320"/>
              </a:spcBef>
              <a:spcAft>
                <a:spcPts val="0"/>
              </a:spcAft>
              <a:buClr>
                <a:schemeClr val="dk1"/>
              </a:buClr>
              <a:buSzPct val="25000"/>
              <a:buFont typeface="Calibri"/>
              <a:buNone/>
            </a:pPr>
            <a:r>
              <a:rPr lang="en" sz="1600" b="1" i="0" u="none" strike="noStrike" cap="none" baseline="0">
                <a:solidFill>
                  <a:srgbClr val="FF0000"/>
                </a:solidFill>
                <a:latin typeface="Calibri"/>
                <a:ea typeface="Calibri"/>
                <a:cs typeface="Calibri"/>
                <a:sym typeface="Calibri"/>
              </a:rPr>
              <a:t>DIRECTIONS</a:t>
            </a:r>
          </a:p>
          <a:p>
            <a:pPr marL="0" marR="0" lvl="0" indent="0" algn="l" rtl="0">
              <a:spcBef>
                <a:spcPts val="320"/>
              </a:spcBef>
              <a:spcAft>
                <a:spcPts val="0"/>
              </a:spcAft>
              <a:buClr>
                <a:schemeClr val="dk1"/>
              </a:buClr>
              <a:buSzPct val="25000"/>
              <a:buFont typeface="Calibri"/>
              <a:buNone/>
            </a:pPr>
            <a:r>
              <a:rPr lang="en" sz="1600" b="1" i="0" u="none" strike="noStrike" cap="none" baseline="0">
                <a:solidFill>
                  <a:srgbClr val="FF0000"/>
                </a:solidFill>
                <a:latin typeface="Calibri"/>
                <a:ea typeface="Calibri"/>
                <a:cs typeface="Calibri"/>
                <a:sym typeface="Calibri"/>
              </a:rPr>
              <a:t>STEP 1:  </a:t>
            </a:r>
            <a:r>
              <a:rPr lang="en" sz="1600" b="1" i="0" u="none" strike="noStrike" cap="none" baseline="0">
                <a:solidFill>
                  <a:schemeClr val="dk1"/>
                </a:solidFill>
                <a:latin typeface="Calibri"/>
                <a:ea typeface="Calibri"/>
                <a:cs typeface="Calibri"/>
                <a:sym typeface="Calibri"/>
              </a:rPr>
              <a:t>Copy the model into your journal, underlining the </a:t>
            </a:r>
            <a:r>
              <a:rPr lang="en" sz="1600" b="1">
                <a:solidFill>
                  <a:srgbClr val="0070C0"/>
                </a:solidFill>
                <a:latin typeface="Calibri"/>
                <a:ea typeface="Calibri"/>
                <a:cs typeface="Calibri"/>
                <a:sym typeface="Calibri"/>
              </a:rPr>
              <a:t>Infinitive phrase</a:t>
            </a:r>
            <a:r>
              <a:rPr lang="en" sz="1600" b="1" i="0" u="none" strike="noStrike" cap="none" baseline="0">
                <a:solidFill>
                  <a:schemeClr val="dk1"/>
                </a:solidFill>
                <a:latin typeface="Calibri"/>
                <a:ea typeface="Calibri"/>
                <a:cs typeface="Calibri"/>
                <a:sym typeface="Calibri"/>
              </a:rPr>
              <a:t>.  </a:t>
            </a:r>
          </a:p>
        </p:txBody>
      </p:sp>
      <p:sp>
        <p:nvSpPr>
          <p:cNvPr id="198" name="Shape 198"/>
          <p:cNvSpPr txBox="1"/>
          <p:nvPr/>
        </p:nvSpPr>
        <p:spPr>
          <a:xfrm>
            <a:off x="228600" y="1676400"/>
            <a:ext cx="8763000" cy="1317600"/>
          </a:xfrm>
          <a:prstGeom prst="rect">
            <a:avLst/>
          </a:prstGeom>
          <a:solidFill>
            <a:srgbClr val="DAE5F1">
              <a:alpha val="80000"/>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i="0" u="none" strike="noStrike" cap="none" baseline="0">
                <a:solidFill>
                  <a:schemeClr val="dk2"/>
                </a:solidFill>
                <a:latin typeface="Calibri"/>
                <a:ea typeface="Calibri"/>
                <a:cs typeface="Calibri"/>
                <a:sym typeface="Calibri"/>
              </a:rPr>
              <a:t>MODEL SENTENCE</a:t>
            </a:r>
          </a:p>
          <a:p>
            <a:pPr marL="342900" marR="0" lvl="0" indent="-342900" algn="l"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To avoid embarrassment and to make the job easier, all students quickly learned certain interviewing techniques.</a:t>
            </a:r>
          </a:p>
          <a:p>
            <a:pPr marL="342900" marR="0" lvl="0" indent="-342900" algn="r"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Michael Crichton, </a:t>
            </a:r>
            <a:r>
              <a:rPr lang="en" sz="1800" b="1" i="1">
                <a:solidFill>
                  <a:schemeClr val="dk1"/>
                </a:solidFill>
                <a:latin typeface="Calibri"/>
                <a:ea typeface="Calibri"/>
                <a:cs typeface="Calibri"/>
                <a:sym typeface="Calibri"/>
              </a:rPr>
              <a:t>Travels</a:t>
            </a:r>
            <a:r>
              <a:rPr lang="en" sz="1800" b="1" i="0" u="none" strike="noStrike" cap="none" baseline="0">
                <a:solidFill>
                  <a:schemeClr val="dk1"/>
                </a:solidFill>
                <a:latin typeface="Calibri"/>
                <a:ea typeface="Calibri"/>
                <a:cs typeface="Calibri"/>
                <a:sym typeface="Calibri"/>
              </a:rPr>
              <a:t> </a:t>
            </a:r>
          </a:p>
        </p:txBody>
      </p:sp>
      <p:sp>
        <p:nvSpPr>
          <p:cNvPr id="199" name="Shape 199"/>
          <p:cNvSpPr txBox="1"/>
          <p:nvPr/>
        </p:nvSpPr>
        <p:spPr>
          <a:xfrm>
            <a:off x="228600" y="4114800"/>
            <a:ext cx="8763000" cy="1676399"/>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i="0" u="none" strike="noStrike" cap="none" baseline="0">
                <a:solidFill>
                  <a:srgbClr val="7030A0"/>
                </a:solidFill>
                <a:latin typeface="Calibri"/>
                <a:ea typeface="Calibri"/>
                <a:cs typeface="Calibri"/>
                <a:sym typeface="Calibri"/>
              </a:rPr>
              <a:t>SENTENCES TO COMBINE</a:t>
            </a:r>
          </a:p>
          <a:p>
            <a:pPr marL="342900" marR="0" lvl="0" indent="-342900" algn="l" rtl="0">
              <a:spcBef>
                <a:spcPts val="360"/>
              </a:spcBef>
              <a:spcAft>
                <a:spcPts val="0"/>
              </a:spcAft>
              <a:buClr>
                <a:srgbClr val="888888"/>
              </a:buClr>
              <a:buSzPct val="100000"/>
              <a:buFont typeface="Calibri"/>
              <a:buAutoNum type="alphaLcPeriod"/>
            </a:pPr>
            <a:r>
              <a:rPr lang="en" sz="1800" b="1">
                <a:solidFill>
                  <a:schemeClr val="dk1"/>
                </a:solidFill>
                <a:latin typeface="Calibri"/>
                <a:ea typeface="Calibri"/>
                <a:cs typeface="Calibri"/>
                <a:sym typeface="Calibri"/>
              </a:rPr>
              <a:t>The first purpose was to garner respect.</a:t>
            </a:r>
          </a:p>
          <a:p>
            <a:pPr marL="342900" marR="0" lvl="0" indent="-342900" algn="l" rtl="0">
              <a:spcBef>
                <a:spcPts val="360"/>
              </a:spcBef>
              <a:spcAft>
                <a:spcPts val="0"/>
              </a:spcAft>
              <a:buClr>
                <a:srgbClr val="888888"/>
              </a:buClr>
              <a:buSzPct val="100000"/>
              <a:buFont typeface="Calibri"/>
              <a:buAutoNum type="alphaLcPeriod"/>
            </a:pPr>
            <a:r>
              <a:rPr lang="en" sz="1800" b="1">
                <a:solidFill>
                  <a:schemeClr val="dk1"/>
                </a:solidFill>
                <a:latin typeface="Calibri"/>
                <a:ea typeface="Calibri"/>
                <a:cs typeface="Calibri"/>
                <a:sym typeface="Calibri"/>
              </a:rPr>
              <a:t>And the second purpose was to make his employees happier.</a:t>
            </a:r>
          </a:p>
          <a:p>
            <a:pPr marL="342900" marR="0" lvl="0" indent="-342900" algn="l" rtl="0">
              <a:spcBef>
                <a:spcPts val="360"/>
              </a:spcBef>
              <a:spcAft>
                <a:spcPts val="0"/>
              </a:spcAft>
              <a:buClr>
                <a:srgbClr val="888888"/>
              </a:buClr>
              <a:buSzPct val="100000"/>
              <a:buFont typeface="Calibri"/>
              <a:buAutoNum type="alphaLcPeriod"/>
            </a:pPr>
            <a:r>
              <a:rPr lang="en" sz="1800" b="1">
                <a:solidFill>
                  <a:schemeClr val="dk1"/>
                </a:solidFill>
                <a:latin typeface="Calibri"/>
                <a:ea typeface="Calibri"/>
                <a:cs typeface="Calibri"/>
                <a:sym typeface="Calibri"/>
              </a:rPr>
              <a:t>To achieve those two purposes, the boss periodically distributed compliments.</a:t>
            </a:r>
          </a:p>
          <a:p>
            <a:pPr marL="342900" marR="0" lvl="0" indent="-342900" algn="l" rtl="0">
              <a:spcBef>
                <a:spcPts val="360"/>
              </a:spcBef>
              <a:spcAft>
                <a:spcPts val="0"/>
              </a:spcAft>
              <a:buClr>
                <a:srgbClr val="888888"/>
              </a:buClr>
              <a:buSzPct val="100000"/>
              <a:buFont typeface="Calibri"/>
              <a:buAutoNum type="alphaLcPeriod"/>
            </a:pPr>
            <a:r>
              <a:rPr lang="en" sz="1800" b="1">
                <a:solidFill>
                  <a:schemeClr val="dk1"/>
                </a:solidFill>
                <a:latin typeface="Calibri"/>
                <a:ea typeface="Calibri"/>
                <a:cs typeface="Calibri"/>
                <a:sym typeface="Calibri"/>
              </a:rPr>
              <a:t>The compliments were appropriate, and they were earned.</a:t>
            </a:r>
          </a:p>
        </p:txBody>
      </p:sp>
      <p:sp>
        <p:nvSpPr>
          <p:cNvPr id="200" name="Shape 200"/>
          <p:cNvSpPr txBox="1"/>
          <p:nvPr/>
        </p:nvSpPr>
        <p:spPr>
          <a:xfrm>
            <a:off x="990600" y="3048000"/>
            <a:ext cx="8001000" cy="990599"/>
          </a:xfrm>
          <a:prstGeom prst="rect">
            <a:avLst/>
          </a:prstGeom>
          <a:solidFill>
            <a:schemeClr val="lt1">
              <a:alpha val="79607"/>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chemeClr val="dk1"/>
              </a:buClr>
              <a:buSzPct val="25000"/>
              <a:buFont typeface="Calibri"/>
              <a:buNone/>
            </a:pPr>
            <a:r>
              <a:rPr lang="en" sz="1800" b="1" i="0" u="none" strike="noStrike" cap="none" baseline="0">
                <a:solidFill>
                  <a:srgbClr val="FF0000"/>
                </a:solidFill>
                <a:latin typeface="Calibri"/>
                <a:ea typeface="Calibri"/>
                <a:cs typeface="Calibri"/>
                <a:sym typeface="Calibri"/>
              </a:rPr>
              <a:t>STEP 2:  </a:t>
            </a:r>
            <a:r>
              <a:rPr lang="en" sz="1800" b="1" i="0" u="none" strike="noStrike" cap="none" baseline="0">
                <a:solidFill>
                  <a:schemeClr val="dk1"/>
                </a:solidFill>
                <a:latin typeface="Calibri"/>
                <a:ea typeface="Calibri"/>
                <a:cs typeface="Calibri"/>
                <a:sym typeface="Calibri"/>
              </a:rPr>
              <a:t>Now, combine the list of sentences below into one sentence that imitates the model.  Write that new sentence into </a:t>
            </a:r>
            <a:r>
              <a:rPr lang="en" sz="1800" b="1">
                <a:solidFill>
                  <a:schemeClr val="dk1"/>
                </a:solidFill>
                <a:latin typeface="Calibri"/>
                <a:ea typeface="Calibri"/>
                <a:cs typeface="Calibri"/>
                <a:sym typeface="Calibri"/>
              </a:rPr>
              <a:t>your notes</a:t>
            </a:r>
            <a:r>
              <a:rPr lang="en" sz="1800" b="1" i="0" u="none" strike="noStrike" cap="none" baseline="0">
                <a:solidFill>
                  <a:schemeClr val="dk1"/>
                </a:solidFill>
                <a:latin typeface="Calibri"/>
                <a:ea typeface="Calibri"/>
                <a:cs typeface="Calibri"/>
                <a:sym typeface="Calibri"/>
              </a:rPr>
              <a:t>.  You may omit some words and or change punctuation marks.  Underline the </a:t>
            </a:r>
            <a:r>
              <a:rPr lang="en" sz="1800" b="1">
                <a:solidFill>
                  <a:srgbClr val="0070C0"/>
                </a:solidFill>
                <a:latin typeface="Calibri"/>
                <a:ea typeface="Calibri"/>
                <a:cs typeface="Calibri"/>
                <a:sym typeface="Calibri"/>
              </a:rPr>
              <a:t>Infinitive Phrase</a:t>
            </a:r>
            <a:r>
              <a:rPr lang="en" sz="1800" b="1" i="0" u="none" strike="noStrike" cap="none" baseline="0">
                <a:solidFill>
                  <a:schemeClr val="dk1"/>
                </a:solidFill>
                <a:latin typeface="Calibri"/>
                <a:ea typeface="Calibri"/>
                <a:cs typeface="Calibri"/>
                <a:sym typeface="Calibri"/>
              </a:rPr>
              <a:t>.</a:t>
            </a:r>
          </a:p>
        </p:txBody>
      </p:sp>
      <p:sp>
        <p:nvSpPr>
          <p:cNvPr id="201" name="Shape 201"/>
          <p:cNvSpPr txBox="1"/>
          <p:nvPr/>
        </p:nvSpPr>
        <p:spPr>
          <a:xfrm>
            <a:off x="990600" y="5965825"/>
            <a:ext cx="8001000" cy="663574"/>
          </a:xfrm>
          <a:prstGeom prst="rect">
            <a:avLst/>
          </a:prstGeom>
          <a:solidFill>
            <a:schemeClr val="lt1">
              <a:alpha val="79607"/>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chemeClr val="dk1"/>
              </a:buClr>
              <a:buSzPct val="25000"/>
              <a:buFont typeface="Calibri"/>
              <a:buNone/>
            </a:pPr>
            <a:r>
              <a:rPr lang="en" sz="1800" b="1" i="0" u="none" strike="noStrike" cap="none" baseline="0">
                <a:solidFill>
                  <a:srgbClr val="FF0000"/>
                </a:solidFill>
                <a:latin typeface="Calibri"/>
                <a:ea typeface="Calibri"/>
                <a:cs typeface="Calibri"/>
                <a:sym typeface="Calibri"/>
              </a:rPr>
              <a:t>STEP 3:  </a:t>
            </a:r>
            <a:r>
              <a:rPr lang="en" sz="1800" b="1" i="0" u="none" strike="noStrike" cap="none" baseline="0">
                <a:solidFill>
                  <a:schemeClr val="dk1"/>
                </a:solidFill>
                <a:latin typeface="Calibri"/>
                <a:ea typeface="Calibri"/>
                <a:cs typeface="Calibri"/>
                <a:sym typeface="Calibri"/>
              </a:rPr>
              <a:t>Finally, compose your own original imitation of the model and identify the </a:t>
            </a:r>
            <a:r>
              <a:rPr lang="en" sz="1800" b="1">
                <a:solidFill>
                  <a:srgbClr val="0070C0"/>
                </a:solidFill>
                <a:latin typeface="Calibri"/>
                <a:ea typeface="Calibri"/>
                <a:cs typeface="Calibri"/>
                <a:sym typeface="Calibri"/>
              </a:rPr>
              <a:t>Infinitive Phrase </a:t>
            </a:r>
            <a:r>
              <a:rPr lang="en" sz="1800" b="1" i="0" u="none" strike="noStrike" cap="none" baseline="0">
                <a:solidFill>
                  <a:schemeClr val="dk1"/>
                </a:solidFill>
                <a:latin typeface="Calibri"/>
                <a:ea typeface="Calibri"/>
                <a:cs typeface="Calibri"/>
                <a:sym typeface="Calibri"/>
              </a:rPr>
              <a:t>by underlining it.</a:t>
            </a:r>
          </a:p>
        </p:txBody>
      </p:sp>
      <p:sp>
        <p:nvSpPr>
          <p:cNvPr id="204" name="Shape 204"/>
          <p:cNvSpPr txBox="1"/>
          <p:nvPr/>
        </p:nvSpPr>
        <p:spPr>
          <a:xfrm>
            <a:off x="169136" y="609600"/>
            <a:ext cx="1408112" cy="415925"/>
          </a:xfrm>
          <a:prstGeom prst="rect">
            <a:avLst/>
          </a:prstGeom>
          <a:solidFill>
            <a:schemeClr val="lt1"/>
          </a:solidFill>
          <a:ln w="38100"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1050" b="0" i="0" u="none" strike="noStrike" cap="none" baseline="0">
                <a:solidFill>
                  <a:schemeClr val="dk1"/>
                </a:solidFill>
                <a:latin typeface="Arial Black"/>
                <a:ea typeface="Arial Black"/>
                <a:cs typeface="Arial Black"/>
                <a:sym typeface="Arial Black"/>
              </a:rPr>
              <a:t>PRACTICE 3A COMBINING</a:t>
            </a:r>
          </a:p>
        </p:txBody>
      </p:sp>
      <p:sp>
        <p:nvSpPr>
          <p:cNvPr id="205" name="Shape 205"/>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Infinitive Phrase</a:t>
            </a:r>
          </a:p>
          <a:p>
            <a:endParaRPr lang="en" sz="1600">
              <a:solidFill>
                <a:srgbClr val="494429"/>
              </a:solidFill>
              <a:latin typeface="Arial Black"/>
              <a:ea typeface="Arial Black"/>
              <a:cs typeface="Arial Black"/>
              <a:sym typeface="Arial Black"/>
            </a:endParaRPr>
          </a:p>
        </p:txBody>
      </p:sp>
      <p:pic>
        <p:nvPicPr>
          <p:cNvPr id="206" name="Shape 206"/>
          <p:cNvPicPr preferRelativeResize="0"/>
          <p:nvPr/>
        </p:nvPicPr>
        <p:blipFill>
          <a:blip r:embed="rId3"/>
          <a:stretch>
            <a:fillRect/>
          </a:stretch>
        </p:blipFill>
        <p:spPr>
          <a:xfrm rot="1142258">
            <a:off x="1692274" y="690563"/>
            <a:ext cx="631824" cy="811212"/>
          </a:xfrm>
          <a:prstGeom prst="rect">
            <a:avLst/>
          </a:prstGeom>
        </p:spPr>
      </p:pic>
      <p:pic>
        <p:nvPicPr>
          <p:cNvPr id="207" name="Shape 207"/>
          <p:cNvPicPr preferRelativeResize="0"/>
          <p:nvPr/>
        </p:nvPicPr>
        <p:blipFill>
          <a:blip r:embed="rId3"/>
          <a:stretch>
            <a:fillRect/>
          </a:stretch>
        </p:blipFill>
        <p:spPr>
          <a:xfrm rot="1142258">
            <a:off x="168275" y="3070225"/>
            <a:ext cx="631824" cy="811212"/>
          </a:xfrm>
          <a:prstGeom prst="rect">
            <a:avLst/>
          </a:prstGeom>
        </p:spPr>
      </p:pic>
      <p:pic>
        <p:nvPicPr>
          <p:cNvPr id="208" name="Shape 208"/>
          <p:cNvPicPr preferRelativeResize="0"/>
          <p:nvPr/>
        </p:nvPicPr>
        <p:blipFill>
          <a:blip r:embed="rId3"/>
          <a:stretch>
            <a:fillRect/>
          </a:stretch>
        </p:blipFill>
        <p:spPr>
          <a:xfrm rot="1142258">
            <a:off x="114300" y="5889624"/>
            <a:ext cx="631824" cy="811212"/>
          </a:xfrm>
          <a:prstGeom prst="rect">
            <a:avLst/>
          </a:prstGeom>
        </p:spPr>
      </p:pic>
    </p:spTree>
  </p:cSld>
  <p:clrMapOvr>
    <a:masterClrMapping/>
  </p:clrMapOvr>
  <p:transition spd="slow">
    <p:cut/>
  </p:transition>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1044</Words>
  <Application>Microsoft Office PowerPoint</Application>
  <PresentationFormat>On-screen Show (4:3)</PresentationFormat>
  <Paragraphs>129</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Custom Theme</vt:lpstr>
      <vt:lpstr>Custom Theme</vt:lpstr>
      <vt:lpstr>SENTENCE COMPOSING JOURNALS</vt:lpstr>
      <vt:lpstr>Infinitive Phrase </vt:lpstr>
      <vt:lpstr>Infinitive Phrase </vt:lpstr>
      <vt:lpstr>Infinitive Phrase </vt:lpstr>
      <vt:lpstr>Infinitive Phrase </vt:lpstr>
      <vt:lpstr>Infinitive Phrase </vt:lpstr>
      <vt:lpstr>Infinitive Phrase </vt:lpstr>
      <vt:lpstr>Infinitive Phrase </vt:lpstr>
      <vt:lpstr>Infinitive Phrase </vt:lpstr>
      <vt:lpstr>Infinitive Phrase </vt:lpstr>
      <vt:lpstr>ASSESSMENT Write two sentences that use infinitive phrases and turn them into the inbox.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SENTENCE COMPOSING JOURNALS</dc:title>
  <cp:lastModifiedBy>computer</cp:lastModifiedBy>
  <cp:revision>4</cp:revision>
  <dcterms:modified xsi:type="dcterms:W3CDTF">2014-12-04T13:33:55Z</dcterms:modified>
</cp:coreProperties>
</file>