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 id="2147483666"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2AF501F-4221-4D40-82BC-DED2A3FA8379}">
  <a:tblStyle styleId="{12AF501F-4221-4D40-82BC-DED2A3FA8379}" styleName="Table_0"/>
  <a:tblStyle styleId="{EFC5A25F-C6FA-4F31-8F53-756C9AE820F9}"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06"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1268910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02" name="Shape 10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32" name="Shape 23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47" name="Shape 24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52" name="Shape 25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13" name="Shape 11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26" name="Shape 12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43" name="Shape 143"/>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59" name="Shape 15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72" name="Shape 17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191" name="Shape 191"/>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07" name="Shape 207"/>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31500" y="4560550"/>
            <a:ext cx="5852149" cy="4320525"/>
          </a:xfrm>
          <a:prstGeom prst="rect">
            <a:avLst/>
          </a:prstGeom>
        </p:spPr>
        <p:txBody>
          <a:bodyPr lIns="91425" tIns="91425" rIns="91425" bIns="91425" anchor="ctr" anchorCtr="0">
            <a:noAutofit/>
          </a:bodyPr>
          <a:lstStyle/>
          <a:p>
            <a:endParaRPr/>
          </a:p>
        </p:txBody>
      </p:sp>
      <p:sp>
        <p:nvSpPr>
          <p:cNvPr id="219" name="Shape 219"/>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9" name="Shape 49"/>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55" name="Shape 5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6" name="Shape 5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7" name="Shape 5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Calibri"/>
              <a:buNone/>
              <a:defRPr sz="2400" b="1"/>
            </a:lvl1pPr>
            <a:lvl2pPr marL="457200" indent="0" rtl="0">
              <a:buFont typeface="Calibri"/>
              <a:buNone/>
              <a:defRPr sz="2000" b="1"/>
            </a:lvl2pPr>
            <a:lvl3pPr marL="914400" indent="0" rtl="0">
              <a:buFont typeface="Calibri"/>
              <a:buNone/>
              <a:defRPr sz="1800" b="1"/>
            </a:lvl3pPr>
            <a:lvl4pPr marL="1371600" indent="0" rtl="0">
              <a:buFont typeface="Calibri"/>
              <a:buNone/>
              <a:defRPr sz="1600" b="1"/>
            </a:lvl4pPr>
            <a:lvl5pPr marL="1828800" indent="0" rtl="0">
              <a:buFont typeface="Calibri"/>
              <a:buNone/>
              <a:defRPr sz="1600" b="1"/>
            </a:lvl5pPr>
            <a:lvl6pPr marL="2286000" indent="0" rtl="0">
              <a:buFont typeface="Calibri"/>
              <a:buNone/>
              <a:defRPr sz="1600" b="1"/>
            </a:lvl6pPr>
            <a:lvl7pPr marL="2743200" indent="0" rtl="0">
              <a:buFont typeface="Calibri"/>
              <a:buNone/>
              <a:defRPr sz="1600" b="1"/>
            </a:lvl7pPr>
            <a:lvl8pPr marL="3200400" indent="0" rtl="0">
              <a:buFont typeface="Calibri"/>
              <a:buNone/>
              <a:defRPr sz="1600" b="1"/>
            </a:lvl8pPr>
            <a:lvl9pPr marL="3657600" indent="0" rtl="0">
              <a:buFont typeface="Calibri"/>
              <a:buNone/>
              <a:defRPr sz="1600" b="1"/>
            </a:lvl9pPr>
          </a:lstStyle>
          <a:p>
            <a:endParaRPr/>
          </a:p>
        </p:txBody>
      </p:sp>
      <p:sp>
        <p:nvSpPr>
          <p:cNvPr id="58" name="Shape 5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59" name="Shape 5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0" name="Shape 6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1" name="Shape 6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3" name="Shape 73"/>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74" name="Shape 74"/>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0" name="Shape 80"/>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indent="0" algn="l" rtl="0">
              <a:spcBef>
                <a:spcPts val="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Calibri"/>
              <a:buNone/>
              <a:defRPr sz="1400"/>
            </a:lvl1pPr>
            <a:lvl2pPr marL="457200" indent="0" rtl="0">
              <a:buFont typeface="Calibri"/>
              <a:buNone/>
              <a:defRPr sz="1200"/>
            </a:lvl2pPr>
            <a:lvl3pPr marL="914400" indent="0" rtl="0">
              <a:buFont typeface="Calibri"/>
              <a:buNone/>
              <a:defRPr sz="1000"/>
            </a:lvl3pPr>
            <a:lvl4pPr marL="1371600" indent="0" rtl="0">
              <a:buFont typeface="Calibri"/>
              <a:buNone/>
              <a:defRPr sz="900"/>
            </a:lvl4pPr>
            <a:lvl5pPr marL="1828800" indent="0" rtl="0">
              <a:buFont typeface="Calibri"/>
              <a:buNone/>
              <a:defRPr sz="900"/>
            </a:lvl5pPr>
            <a:lvl6pPr marL="2286000" indent="0" rtl="0">
              <a:buFont typeface="Calibri"/>
              <a:buNone/>
              <a:defRPr sz="900"/>
            </a:lvl6pPr>
            <a:lvl7pPr marL="2743200" indent="0" rtl="0">
              <a:buFont typeface="Calibri"/>
              <a:buNone/>
              <a:defRPr sz="900"/>
            </a:lvl7pPr>
            <a:lvl8pPr marL="3200400" indent="0" rtl="0">
              <a:buFont typeface="Calibri"/>
              <a:buNone/>
              <a:defRPr sz="900"/>
            </a:lvl8pPr>
            <a:lvl9pPr marL="3657600" indent="0" rtl="0">
              <a:buFont typeface="Calibri"/>
              <a:buNone/>
              <a:defRPr sz="900"/>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87" name="Shape 87"/>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93" name="Shape 93"/>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94" name="Shape 9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30" name="Shape 3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2" name="Shape 4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Clr>
                <a:srgbClr val="888888"/>
              </a:buClr>
              <a:buFont typeface="Calibri"/>
              <a:buNone/>
              <a:defRPr sz="2000">
                <a:solidFill>
                  <a:srgbClr val="888888"/>
                </a:solidFill>
              </a:defRPr>
            </a:lvl1pPr>
            <a:lvl2pPr marL="457200" indent="0" rtl="0">
              <a:buClr>
                <a:srgbClr val="888888"/>
              </a:buClr>
              <a:buFont typeface="Calibri"/>
              <a:buNone/>
              <a:defRPr sz="1800">
                <a:solidFill>
                  <a:srgbClr val="888888"/>
                </a:solidFill>
              </a:defRPr>
            </a:lvl2pPr>
            <a:lvl3pPr marL="914400" indent="0" rtl="0">
              <a:buClr>
                <a:srgbClr val="888888"/>
              </a:buClr>
              <a:buFont typeface="Calibri"/>
              <a:buNone/>
              <a:defRPr sz="1600">
                <a:solidFill>
                  <a:srgbClr val="888888"/>
                </a:solidFill>
              </a:defRPr>
            </a:lvl3pPr>
            <a:lvl4pPr marL="1371600" indent="0" rtl="0">
              <a:buClr>
                <a:srgbClr val="888888"/>
              </a:buClr>
              <a:buFont typeface="Calibri"/>
              <a:buNone/>
              <a:defRPr sz="1400">
                <a:solidFill>
                  <a:srgbClr val="888888"/>
                </a:solidFill>
              </a:defRPr>
            </a:lvl4pPr>
            <a:lvl5pPr marL="1828800" indent="0" rtl="0">
              <a:buClr>
                <a:srgbClr val="888888"/>
              </a:buClr>
              <a:buFont typeface="Calibri"/>
              <a:buNone/>
              <a:defRPr sz="1400">
                <a:solidFill>
                  <a:srgbClr val="888888"/>
                </a:solidFill>
              </a:defRPr>
            </a:lvl5pPr>
            <a:lvl6pPr marL="2286000" indent="0" rtl="0">
              <a:buClr>
                <a:srgbClr val="888888"/>
              </a:buClr>
              <a:buFont typeface="Calibri"/>
              <a:buNone/>
              <a:defRPr sz="1400">
                <a:solidFill>
                  <a:srgbClr val="888888"/>
                </a:solidFill>
              </a:defRPr>
            </a:lvl6pPr>
            <a:lvl7pPr marL="2743200" indent="0" rtl="0">
              <a:buClr>
                <a:srgbClr val="888888"/>
              </a:buClr>
              <a:buFont typeface="Calibri"/>
              <a:buNone/>
              <a:defRPr sz="1400">
                <a:solidFill>
                  <a:srgbClr val="888888"/>
                </a:solidFill>
              </a:defRPr>
            </a:lvl7pPr>
            <a:lvl8pPr marL="3200400" indent="0" rtl="0">
              <a:buClr>
                <a:srgbClr val="888888"/>
              </a:buClr>
              <a:buFont typeface="Calibri"/>
              <a:buNone/>
              <a:defRPr sz="1400">
                <a:solidFill>
                  <a:srgbClr val="888888"/>
                </a:solidFill>
              </a:defRPr>
            </a:lvl8pPr>
            <a:lvl9pPr marL="3657600" indent="0" rtl="0">
              <a:buClr>
                <a:srgbClr val="888888"/>
              </a:buClr>
              <a:buFont typeface="Calibri"/>
              <a:buNone/>
              <a:defRPr sz="1400">
                <a:solidFill>
                  <a:srgbClr val="888888"/>
                </a:solidFill>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222250" algn="l" rtl="0">
              <a:spcBef>
                <a:spcPts val="640"/>
              </a:spcBef>
              <a:spcAft>
                <a:spcPts val="0"/>
              </a:spcAft>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77800" algn="l" rtl="0">
              <a:spcBef>
                <a:spcPts val="560"/>
              </a:spcBef>
              <a:spcAft>
                <a:spcPts val="0"/>
              </a:spcAft>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136525" algn="l" rtl="0">
              <a:spcBef>
                <a:spcPts val="480"/>
              </a:spcBef>
              <a:spcAft>
                <a:spcPts val="0"/>
              </a:spcAft>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52400" algn="l" rtl="0">
              <a:spcBef>
                <a:spcPts val="400"/>
              </a:spcBef>
              <a:spcAft>
                <a:spcPts val="0"/>
              </a:spcAft>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spcAft>
                <a:spcPts val="0"/>
              </a:spcAft>
              <a:defRPr sz="1200" b="0" i="0" u="none" strike="noStrike" cap="none" baseline="0">
                <a:solidFill>
                  <a:srgbClr val="888888"/>
                </a:solidFill>
                <a:latin typeface="Calibri"/>
                <a:ea typeface="Calibri"/>
                <a:cs typeface="Calibri"/>
                <a:sym typeface="Calibri"/>
              </a:defRPr>
            </a:lvl1pPr>
            <a:lvl2pPr marL="457200" marR="0" indent="0" algn="l" rtl="0">
              <a:defRPr sz="1800" b="0" i="0" u="none" strike="noStrike" cap="none" baseline="0">
                <a:solidFill>
                  <a:schemeClr val="dk1"/>
                </a:solidFill>
                <a:latin typeface="Calibri"/>
                <a:ea typeface="Calibri"/>
                <a:cs typeface="Calibri"/>
                <a:sym typeface="Calibri"/>
              </a:defRPr>
            </a:lvl2pPr>
            <a:lvl3pPr marL="914400" marR="0" indent="0" algn="l" rtl="0">
              <a:defRPr sz="1800" b="0" i="0" u="none" strike="noStrike" cap="none" baseline="0">
                <a:solidFill>
                  <a:schemeClr val="dk1"/>
                </a:solidFill>
                <a:latin typeface="Calibri"/>
                <a:ea typeface="Calibri"/>
                <a:cs typeface="Calibri"/>
                <a:sym typeface="Calibri"/>
              </a:defRPr>
            </a:lvl3pPr>
            <a:lvl4pPr marL="1371600" marR="0" indent="0" algn="l" rtl="0">
              <a:defRPr sz="1800" b="0" i="0" u="none" strike="noStrike" cap="none" baseline="0">
                <a:solidFill>
                  <a:schemeClr val="dk1"/>
                </a:solidFill>
                <a:latin typeface="Calibri"/>
                <a:ea typeface="Calibri"/>
                <a:cs typeface="Calibri"/>
                <a:sym typeface="Calibri"/>
              </a:defRPr>
            </a:lvl4pPr>
            <a:lvl5pPr marL="1828800" marR="0" indent="0" algn="l" rtl="0">
              <a:defRPr sz="1800" b="0" i="0" u="none" strike="noStrike" cap="none" baseline="0">
                <a:solidFill>
                  <a:schemeClr val="dk1"/>
                </a:solidFill>
                <a:latin typeface="Calibri"/>
                <a:ea typeface="Calibri"/>
                <a:cs typeface="Calibri"/>
                <a:sym typeface="Calibri"/>
              </a:defRPr>
            </a:lvl5pPr>
            <a:lvl6pPr marL="2286000" marR="0" indent="0" algn="l" rtl="0">
              <a:defRPr sz="1800" b="0" i="0" u="none" strike="noStrike" cap="none" baseline="0">
                <a:solidFill>
                  <a:schemeClr val="dk1"/>
                </a:solidFill>
                <a:latin typeface="Calibri"/>
                <a:ea typeface="Calibri"/>
                <a:cs typeface="Calibri"/>
                <a:sym typeface="Calibri"/>
              </a:defRPr>
            </a:lvl6pPr>
            <a:lvl7pPr marL="2743200" marR="0" indent="0" algn="l" rtl="0">
              <a:defRPr sz="1800" b="0" i="0" u="none" strike="noStrike" cap="none" baseline="0">
                <a:solidFill>
                  <a:schemeClr val="dk1"/>
                </a:solidFill>
                <a:latin typeface="Calibri"/>
                <a:ea typeface="Calibri"/>
                <a:cs typeface="Calibri"/>
                <a:sym typeface="Calibri"/>
              </a:defRPr>
            </a:lvl7pPr>
            <a:lvl8pPr marL="3200400" marR="0" indent="0" algn="l" rtl="0">
              <a:defRPr sz="1800" b="0" i="0" u="none" strike="noStrike" cap="none" baseline="0">
                <a:solidFill>
                  <a:schemeClr val="dk1"/>
                </a:solidFill>
                <a:latin typeface="Calibri"/>
                <a:ea typeface="Calibri"/>
                <a:cs typeface="Calibri"/>
                <a:sym typeface="Calibri"/>
              </a:defRPr>
            </a:lvl8pPr>
            <a:lvl9pPr marL="3657600" marR="0" indent="0" algn="l" rtl="0">
              <a:defRPr sz="1800" b="0" i="0" u="none" strike="noStrike" cap="none" baseline="0">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723054">
            <a:off x="5257800" y="2055813"/>
            <a:ext cx="3429000" cy="11429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0" i="0" u="none" strike="noStrike" cap="none" baseline="0">
                <a:solidFill>
                  <a:schemeClr val="dk1"/>
                </a:solidFill>
                <a:latin typeface="Calibri"/>
                <a:ea typeface="Calibri"/>
                <a:cs typeface="Calibri"/>
                <a:sym typeface="Calibri"/>
              </a:rPr>
              <a:t>SENTENCE COMPOSING JOURNALS</a:t>
            </a:r>
          </a:p>
        </p:txBody>
      </p:sp>
      <p:sp>
        <p:nvSpPr>
          <p:cNvPr id="99" name="Shape 99"/>
          <p:cNvSpPr txBox="1">
            <a:spLocks noGrp="1"/>
          </p:cNvSpPr>
          <p:nvPr>
            <p:ph type="body" idx="1"/>
          </p:nvPr>
        </p:nvSpPr>
        <p:spPr>
          <a:xfrm rot="-801239">
            <a:off x="5770562" y="3160712"/>
            <a:ext cx="3070224" cy="762000"/>
          </a:xfrm>
          <a:prstGeom prst="rect">
            <a:avLst/>
          </a:prstGeom>
          <a:noFill/>
          <a:ln>
            <a:noFill/>
          </a:ln>
        </p:spPr>
        <p:txBody>
          <a:bodyPr lIns="91425" tIns="45700" rIns="91425" bIns="45700" anchor="t" anchorCtr="0">
            <a:noAutofit/>
          </a:bodyPr>
          <a:lstStyle/>
          <a:p>
            <a:pPr marL="342900" marR="0" lvl="0" indent="-342900" algn="ctr" rtl="0">
              <a:spcBef>
                <a:spcPts val="320"/>
              </a:spcBef>
              <a:spcAft>
                <a:spcPts val="0"/>
              </a:spcAft>
              <a:buClr>
                <a:schemeClr val="dk1"/>
              </a:buClr>
              <a:buSzPct val="25000"/>
              <a:buFont typeface="Arial Black"/>
              <a:buNone/>
            </a:pPr>
            <a:r>
              <a:rPr lang="en" sz="1600">
                <a:solidFill>
                  <a:srgbClr val="494429"/>
                </a:solidFill>
                <a:latin typeface="Arial Black"/>
                <a:ea typeface="Arial Black"/>
                <a:cs typeface="Arial Black"/>
                <a:sym typeface="Arial Black"/>
              </a:rPr>
              <a:t>Absolute Phrases</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4" name="Shape 224"/>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00FFFF"/>
                </a:solidFill>
                <a:latin typeface="Arial Black"/>
                <a:ea typeface="Arial Black"/>
                <a:cs typeface="Arial Black"/>
                <a:sym typeface="Arial Black"/>
              </a:rPr>
              <a:t>Absolute Phrases- ASSESSMENT!!!</a:t>
            </a:r>
          </a:p>
        </p:txBody>
      </p:sp>
      <p:sp>
        <p:nvSpPr>
          <p:cNvPr id="225" name="Shape 225"/>
          <p:cNvSpPr txBox="1"/>
          <p:nvPr/>
        </p:nvSpPr>
        <p:spPr>
          <a:xfrm>
            <a:off x="2514600" y="609600"/>
            <a:ext cx="5562600" cy="1904100"/>
          </a:xfrm>
          <a:prstGeom prst="rect">
            <a:avLst/>
          </a:prstGeom>
          <a:solidFill>
            <a:schemeClr val="lt1">
              <a:alpha val="80000"/>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342900" marR="0" lvl="0" indent="-342900" algn="l" rtl="0">
              <a:spcBef>
                <a:spcPts val="360"/>
              </a:spcBef>
              <a:spcAft>
                <a:spcPts val="0"/>
              </a:spcAft>
              <a:buSzPct val="25000"/>
              <a:buNone/>
            </a:pPr>
            <a:r>
              <a:rPr lang="en" sz="1800" b="1" i="0" u="none" strike="noStrike" cap="none" baseline="0">
                <a:solidFill>
                  <a:schemeClr val="dk1"/>
                </a:solidFill>
                <a:latin typeface="Calibri"/>
                <a:ea typeface="Calibri"/>
                <a:cs typeface="Calibri"/>
                <a:sym typeface="Calibri"/>
              </a:rPr>
              <a:t>Write each of the sentences below, expanding upon them by adding </a:t>
            </a:r>
            <a:r>
              <a:rPr lang="en" sz="1800" b="1">
                <a:solidFill>
                  <a:srgbClr val="0070C0"/>
                </a:solidFill>
                <a:latin typeface="Calibri"/>
                <a:ea typeface="Calibri"/>
                <a:cs typeface="Calibri"/>
                <a:sym typeface="Calibri"/>
              </a:rPr>
              <a:t>absolute phrases</a:t>
            </a:r>
            <a:r>
              <a:rPr lang="en" sz="1800" b="1" i="0" u="none" strike="noStrike" cap="none" baseline="0">
                <a:solidFill>
                  <a:srgbClr val="0070C0"/>
                </a:solidFill>
                <a:latin typeface="Calibri"/>
                <a:ea typeface="Calibri"/>
                <a:cs typeface="Calibri"/>
                <a:sym typeface="Calibri"/>
              </a:rPr>
              <a:t> </a:t>
            </a:r>
            <a:r>
              <a:rPr lang="en" sz="1800" b="1" i="0" u="none" strike="noStrike" cap="none" baseline="0">
                <a:solidFill>
                  <a:schemeClr val="dk1"/>
                </a:solidFill>
                <a:latin typeface="Calibri"/>
                <a:ea typeface="Calibri"/>
                <a:cs typeface="Calibri"/>
                <a:sym typeface="Calibri"/>
              </a:rPr>
              <a:t>of your own original creation.   Make sure to blend your content and the style with the rest of the sentence.Make sure to als</a:t>
            </a:r>
            <a:r>
              <a:rPr lang="en" sz="1800" b="1">
                <a:solidFill>
                  <a:schemeClr val="dk1"/>
                </a:solidFill>
                <a:latin typeface="Calibri"/>
                <a:ea typeface="Calibri"/>
                <a:cs typeface="Calibri"/>
                <a:sym typeface="Calibri"/>
              </a:rPr>
              <a:t>o use correct punctuation.</a:t>
            </a:r>
          </a:p>
        </p:txBody>
      </p:sp>
      <p:sp>
        <p:nvSpPr>
          <p:cNvPr id="226" name="Shape 226"/>
          <p:cNvSpPr txBox="1"/>
          <p:nvPr/>
        </p:nvSpPr>
        <p:spPr>
          <a:xfrm>
            <a:off x="152400" y="2667000"/>
            <a:ext cx="8839199" cy="762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The dead man’s face was coated with mud,_______________,_______________________.</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George Orwell</a:t>
            </a:r>
            <a:r>
              <a:rPr lang="en" sz="1800" b="1" i="0" u="none" strike="noStrike" cap="none" baseline="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a:t>
            </a:r>
            <a:r>
              <a:rPr lang="en" sz="1800" b="1" i="1" u="none" strike="noStrike" cap="none" baseline="0">
                <a:solidFill>
                  <a:schemeClr val="dk1"/>
                </a:solidFill>
                <a:latin typeface="Calibri"/>
                <a:ea typeface="Calibri"/>
                <a:cs typeface="Calibri"/>
                <a:sym typeface="Calibri"/>
              </a:rPr>
              <a:t>Sh</a:t>
            </a:r>
            <a:r>
              <a:rPr lang="en" sz="1800" b="1" i="1">
                <a:solidFill>
                  <a:schemeClr val="dk1"/>
                </a:solidFill>
                <a:latin typeface="Calibri"/>
                <a:ea typeface="Calibri"/>
                <a:cs typeface="Calibri"/>
                <a:sym typeface="Calibri"/>
              </a:rPr>
              <a:t>ooting an Elephant”</a:t>
            </a:r>
          </a:p>
        </p:txBody>
      </p:sp>
      <p:sp>
        <p:nvSpPr>
          <p:cNvPr id="227" name="Shape 227"/>
          <p:cNvSpPr txBox="1"/>
          <p:nvPr/>
        </p:nvSpPr>
        <p:spPr>
          <a:xfrm>
            <a:off x="201875" y="3657600"/>
            <a:ext cx="8839199" cy="10667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Ted Munday perched like a giant grasshopper on the balcony, ______________________, _______________________</a:t>
            </a:r>
            <a:r>
              <a:rPr lang="en" sz="1800" b="1" i="0" u="none" strike="noStrike" cap="none" baseline="0">
                <a:solidFill>
                  <a:schemeClr val="dk1"/>
                </a:solidFill>
                <a:latin typeface="Calibri"/>
                <a:ea typeface="Calibri"/>
                <a:cs typeface="Calibri"/>
                <a:sym typeface="Calibri"/>
              </a:rPr>
              <a:t>.</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John Le Carre, </a:t>
            </a:r>
            <a:r>
              <a:rPr lang="en" sz="1800" b="1" i="1">
                <a:solidFill>
                  <a:schemeClr val="dk1"/>
                </a:solidFill>
                <a:latin typeface="Calibri"/>
                <a:ea typeface="Calibri"/>
                <a:cs typeface="Calibri"/>
                <a:sym typeface="Calibri"/>
              </a:rPr>
              <a:t>Absolute Friends</a:t>
            </a:r>
          </a:p>
        </p:txBody>
      </p:sp>
      <p:sp>
        <p:nvSpPr>
          <p:cNvPr id="228" name="Shape 228"/>
          <p:cNvSpPr txBox="1"/>
          <p:nvPr/>
        </p:nvSpPr>
        <p:spPr>
          <a:xfrm>
            <a:off x="152400" y="4953000"/>
            <a:ext cx="8839199" cy="1143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______________________, ___________________, I made it to the hotel desk</a:t>
            </a:r>
            <a:r>
              <a:rPr lang="en" sz="1800" b="1" i="0" u="none" strike="noStrike" cap="none" baseline="0">
                <a:solidFill>
                  <a:schemeClr val="dk1"/>
                </a:solidFill>
                <a:latin typeface="Calibri"/>
                <a:ea typeface="Calibri"/>
                <a:cs typeface="Calibri"/>
                <a:sym typeface="Calibri"/>
              </a:rPr>
              <a:t>.</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Wallace Stegner, </a:t>
            </a:r>
            <a:r>
              <a:rPr lang="en" sz="1800" b="1" i="1">
                <a:solidFill>
                  <a:schemeClr val="dk1"/>
                </a:solidFill>
                <a:latin typeface="Calibri"/>
                <a:ea typeface="Calibri"/>
                <a:cs typeface="Calibri"/>
                <a:sym typeface="Calibri"/>
              </a:rPr>
              <a:t>Crossing to Safety</a:t>
            </a:r>
          </a:p>
          <a:p>
            <a:endParaRPr lang="en" sz="1800" b="1" i="1">
              <a:solidFill>
                <a:schemeClr val="dk1"/>
              </a:solidFill>
              <a:latin typeface="Calibri"/>
              <a:ea typeface="Calibri"/>
              <a:cs typeface="Calibri"/>
              <a:sym typeface="Calibri"/>
            </a:endParaRPr>
          </a:p>
        </p:txBody>
      </p:sp>
      <p:pic>
        <p:nvPicPr>
          <p:cNvPr id="229" name="Shape 229"/>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7" name="Shape 23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b="0" i="0" u="none" strike="noStrike" cap="none" baseline="0">
                <a:solidFill>
                  <a:srgbClr val="1D1B10"/>
                </a:solidFill>
                <a:latin typeface="Arial Black"/>
                <a:ea typeface="Arial Black"/>
                <a:cs typeface="Arial Black"/>
                <a:sym typeface="Arial Black"/>
              </a:rPr>
              <a:t>Delayed Adverb</a:t>
            </a:r>
          </a:p>
        </p:txBody>
      </p:sp>
      <p:sp>
        <p:nvSpPr>
          <p:cNvPr id="238" name="Shape 238"/>
          <p:cNvSpPr txBox="1"/>
          <p:nvPr/>
        </p:nvSpPr>
        <p:spPr>
          <a:xfrm>
            <a:off x="2514600" y="609600"/>
            <a:ext cx="5562600" cy="1066799"/>
          </a:xfrm>
          <a:prstGeom prst="rect">
            <a:avLst/>
          </a:prstGeom>
          <a:solidFill>
            <a:schemeClr val="lt1">
              <a:alpha val="84705"/>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dirty="0">
                <a:solidFill>
                  <a:srgbClr val="FF0000"/>
                </a:solidFill>
                <a:latin typeface="Calibri"/>
                <a:ea typeface="Calibri"/>
                <a:cs typeface="Calibri"/>
                <a:sym typeface="Calibri"/>
              </a:rPr>
              <a:t>DIRECTIONS</a:t>
            </a:r>
          </a:p>
          <a:p>
            <a:pPr marL="0" marR="0" lvl="0" indent="0" algn="l" rtl="0">
              <a:spcBef>
                <a:spcPts val="360"/>
              </a:spcBef>
              <a:spcAft>
                <a:spcPts val="0"/>
              </a:spcAft>
              <a:buClr>
                <a:schemeClr val="dk1"/>
              </a:buClr>
              <a:buSzPct val="25000"/>
              <a:buFont typeface="Calibri"/>
              <a:buNone/>
            </a:pPr>
            <a:r>
              <a:rPr lang="en" sz="1800" b="1" i="0" u="none" strike="noStrike" cap="none" baseline="0" dirty="0">
                <a:solidFill>
                  <a:srgbClr val="FF0000"/>
                </a:solidFill>
                <a:latin typeface="Calibri"/>
                <a:ea typeface="Calibri"/>
                <a:cs typeface="Calibri"/>
                <a:sym typeface="Calibri"/>
              </a:rPr>
              <a:t>STEP 1:  </a:t>
            </a:r>
            <a:r>
              <a:rPr lang="en" sz="1800" b="1" i="0" u="none" strike="noStrike" cap="none" baseline="0" dirty="0">
                <a:solidFill>
                  <a:schemeClr val="dk1"/>
                </a:solidFill>
                <a:latin typeface="Calibri"/>
                <a:ea typeface="Calibri"/>
                <a:cs typeface="Calibri"/>
                <a:sym typeface="Calibri"/>
              </a:rPr>
              <a:t>Compare YOUR own original </a:t>
            </a:r>
            <a:r>
              <a:rPr lang="en" sz="1800" b="1" i="0" u="none" strike="noStrike" cap="none" baseline="0" dirty="0" smtClean="0">
                <a:solidFill>
                  <a:srgbClr val="0070C0"/>
                </a:solidFill>
                <a:latin typeface="Calibri"/>
                <a:ea typeface="Calibri"/>
                <a:cs typeface="Calibri"/>
                <a:sym typeface="Calibri"/>
              </a:rPr>
              <a:t>Absolute Phrase </a:t>
            </a:r>
            <a:r>
              <a:rPr lang="en" sz="1800" b="1" i="0" u="none" strike="noStrike" cap="none" baseline="0" dirty="0" smtClean="0">
                <a:solidFill>
                  <a:schemeClr val="dk1"/>
                </a:solidFill>
                <a:latin typeface="Calibri"/>
                <a:ea typeface="Calibri"/>
                <a:cs typeface="Calibri"/>
                <a:sym typeface="Calibri"/>
              </a:rPr>
              <a:t>those </a:t>
            </a:r>
            <a:r>
              <a:rPr lang="en" sz="1800" b="1" i="0" u="none" strike="noStrike" cap="none" baseline="0" dirty="0">
                <a:solidFill>
                  <a:schemeClr val="dk1"/>
                </a:solidFill>
                <a:latin typeface="Calibri"/>
                <a:ea typeface="Calibri"/>
                <a:cs typeface="Calibri"/>
                <a:sym typeface="Calibri"/>
              </a:rPr>
              <a:t>of the ORIGINAL AUTHOR.  </a:t>
            </a:r>
          </a:p>
        </p:txBody>
      </p:sp>
      <p:pic>
        <p:nvPicPr>
          <p:cNvPr id="239" name="Shape 239"/>
          <p:cNvPicPr preferRelativeResize="0"/>
          <p:nvPr/>
        </p:nvPicPr>
        <p:blipFill>
          <a:blip r:embed="rId3"/>
          <a:stretch>
            <a:fillRect/>
          </a:stretch>
        </p:blipFill>
        <p:spPr>
          <a:xfrm rot="1142258">
            <a:off x="1692274" y="690563"/>
            <a:ext cx="631824" cy="811212"/>
          </a:xfrm>
          <a:prstGeom prst="rect">
            <a:avLst/>
          </a:prstGeom>
        </p:spPr>
      </p:pic>
      <p:sp>
        <p:nvSpPr>
          <p:cNvPr id="240" name="Shape 240"/>
          <p:cNvSpPr txBox="1"/>
          <p:nvPr/>
        </p:nvSpPr>
        <p:spPr>
          <a:xfrm>
            <a:off x="1524000" y="5791200"/>
            <a:ext cx="7467600" cy="685799"/>
          </a:xfrm>
          <a:prstGeom prst="rect">
            <a:avLst/>
          </a:prstGeom>
          <a:solidFill>
            <a:schemeClr val="lt1">
              <a:alpha val="84705"/>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2  </a:t>
            </a:r>
            <a:r>
              <a:rPr lang="en" sz="1800" b="1" i="0" u="none" strike="noStrike" cap="none" baseline="0">
                <a:solidFill>
                  <a:schemeClr val="dk1"/>
                </a:solidFill>
                <a:latin typeface="Calibri"/>
                <a:ea typeface="Calibri"/>
                <a:cs typeface="Calibri"/>
                <a:sym typeface="Calibri"/>
              </a:rPr>
              <a:t>Think about how your sentences are similar.  Think about how they are different.  Which do you like better?  Why?</a:t>
            </a:r>
          </a:p>
        </p:txBody>
      </p:sp>
      <p:pic>
        <p:nvPicPr>
          <p:cNvPr id="241" name="Shape 241"/>
          <p:cNvPicPr preferRelativeResize="0"/>
          <p:nvPr/>
        </p:nvPicPr>
        <p:blipFill>
          <a:blip r:embed="rId3"/>
          <a:stretch>
            <a:fillRect/>
          </a:stretch>
        </p:blipFill>
        <p:spPr>
          <a:xfrm rot="1142258">
            <a:off x="495300" y="5719763"/>
            <a:ext cx="631824" cy="811212"/>
          </a:xfrm>
          <a:prstGeom prst="rect">
            <a:avLst/>
          </a:prstGeom>
        </p:spPr>
      </p:pic>
      <p:sp>
        <p:nvSpPr>
          <p:cNvPr id="242" name="Shape 242"/>
          <p:cNvSpPr txBox="1"/>
          <p:nvPr/>
        </p:nvSpPr>
        <p:spPr>
          <a:xfrm>
            <a:off x="152400" y="2057400"/>
            <a:ext cx="8839199" cy="10667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The dead man’s face was coated with mud,</a:t>
            </a:r>
            <a:r>
              <a:rPr lang="en" sz="1800" b="1" u="sng">
                <a:solidFill>
                  <a:srgbClr val="FF0000"/>
                </a:solidFill>
                <a:latin typeface="Calibri"/>
                <a:ea typeface="Calibri"/>
                <a:cs typeface="Calibri"/>
                <a:sym typeface="Calibri"/>
              </a:rPr>
              <a:t>the eyes wide open</a:t>
            </a:r>
            <a:r>
              <a:rPr lang="en" sz="1800" b="1">
                <a:solidFill>
                  <a:srgbClr val="FF0000"/>
                </a:solidFill>
                <a:latin typeface="Calibri"/>
                <a:ea typeface="Calibri"/>
                <a:cs typeface="Calibri"/>
                <a:sym typeface="Calibri"/>
              </a:rPr>
              <a:t>,</a:t>
            </a:r>
            <a:r>
              <a:rPr lang="en" sz="1800" b="1" u="sng">
                <a:solidFill>
                  <a:srgbClr val="FF0000"/>
                </a:solidFill>
                <a:latin typeface="Calibri"/>
                <a:ea typeface="Calibri"/>
                <a:cs typeface="Calibri"/>
                <a:sym typeface="Calibri"/>
              </a:rPr>
              <a:t>the teeth bared and grinning with an expression of unendurable agony</a:t>
            </a:r>
            <a:r>
              <a:rPr lang="en" sz="1800" b="1">
                <a:solidFill>
                  <a:srgbClr val="FF0000"/>
                </a:solidFill>
                <a:latin typeface="Calibri"/>
                <a:ea typeface="Calibri"/>
                <a:cs typeface="Calibri"/>
                <a:sym typeface="Calibri"/>
              </a:rPr>
              <a:t>.</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George Orwell, “</a:t>
            </a:r>
            <a:r>
              <a:rPr lang="en" sz="1800" b="1" i="1">
                <a:solidFill>
                  <a:schemeClr val="dk1"/>
                </a:solidFill>
                <a:latin typeface="Calibri"/>
                <a:ea typeface="Calibri"/>
                <a:cs typeface="Calibri"/>
                <a:sym typeface="Calibri"/>
              </a:rPr>
              <a:t>Shooting an Elephant”</a:t>
            </a:r>
          </a:p>
          <a:p>
            <a:endParaRPr lang="en" sz="1800" b="1" i="1">
              <a:solidFill>
                <a:schemeClr val="dk1"/>
              </a:solidFill>
              <a:latin typeface="Calibri"/>
              <a:ea typeface="Calibri"/>
              <a:cs typeface="Calibri"/>
              <a:sym typeface="Calibri"/>
            </a:endParaRPr>
          </a:p>
          <a:p>
            <a:endParaRPr lang="en" sz="1800" b="1" i="1">
              <a:solidFill>
                <a:schemeClr val="dk1"/>
              </a:solidFill>
              <a:latin typeface="Calibri"/>
              <a:ea typeface="Calibri"/>
              <a:cs typeface="Calibri"/>
              <a:sym typeface="Calibri"/>
            </a:endParaRPr>
          </a:p>
        </p:txBody>
      </p:sp>
      <p:sp>
        <p:nvSpPr>
          <p:cNvPr id="243" name="Shape 243"/>
          <p:cNvSpPr txBox="1"/>
          <p:nvPr/>
        </p:nvSpPr>
        <p:spPr>
          <a:xfrm>
            <a:off x="152400" y="3276650"/>
            <a:ext cx="8839199" cy="762000"/>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lvl="0"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Ted Munday perched like a giant grasshopper on the balcony, </a:t>
            </a:r>
            <a:r>
              <a:rPr lang="en" sz="1800" b="1" u="sng">
                <a:solidFill>
                  <a:srgbClr val="FF0000"/>
                </a:solidFill>
                <a:latin typeface="Calibri"/>
                <a:ea typeface="Calibri"/>
                <a:cs typeface="Calibri"/>
                <a:sym typeface="Calibri"/>
              </a:rPr>
              <a:t>knees up</a:t>
            </a:r>
            <a:r>
              <a:rPr lang="en" sz="1800" b="1">
                <a:solidFill>
                  <a:schemeClr val="dk1"/>
                </a:solidFill>
                <a:latin typeface="Calibri"/>
                <a:ea typeface="Calibri"/>
                <a:cs typeface="Calibri"/>
                <a:sym typeface="Calibri"/>
              </a:rPr>
              <a:t>, </a:t>
            </a:r>
            <a:r>
              <a:rPr lang="en" sz="1800" b="1" u="sng">
                <a:solidFill>
                  <a:srgbClr val="FF0000"/>
                </a:solidFill>
                <a:latin typeface="Calibri"/>
                <a:ea typeface="Calibri"/>
                <a:cs typeface="Calibri"/>
                <a:sym typeface="Calibri"/>
              </a:rPr>
              <a:t>bowler tipped against the dying rays</a:t>
            </a:r>
            <a:r>
              <a:rPr lang="en" sz="1800" b="1">
                <a:solidFill>
                  <a:srgbClr val="FF0000"/>
                </a:solidFill>
                <a:latin typeface="Calibri"/>
                <a:ea typeface="Calibri"/>
                <a:cs typeface="Calibri"/>
                <a:sym typeface="Calibri"/>
              </a:rPr>
              <a:t>.</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John Le Carre, </a:t>
            </a:r>
            <a:r>
              <a:rPr lang="en" sz="1800" b="1" i="1">
                <a:solidFill>
                  <a:schemeClr val="dk1"/>
                </a:solidFill>
                <a:latin typeface="Calibri"/>
                <a:ea typeface="Calibri"/>
                <a:cs typeface="Calibri"/>
                <a:sym typeface="Calibri"/>
              </a:rPr>
              <a:t>Absolute Friends</a:t>
            </a:r>
          </a:p>
        </p:txBody>
      </p:sp>
      <p:sp>
        <p:nvSpPr>
          <p:cNvPr id="244" name="Shape 244"/>
          <p:cNvSpPr txBox="1"/>
          <p:nvPr/>
        </p:nvSpPr>
        <p:spPr>
          <a:xfrm>
            <a:off x="152400" y="4343400"/>
            <a:ext cx="8839199" cy="990599"/>
          </a:xfrm>
          <a:prstGeom prst="rect">
            <a:avLst/>
          </a:prstGeom>
          <a:solidFill>
            <a:srgbClr val="DAE5F1">
              <a:alpha val="89803"/>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lvl="0" rtl="0">
              <a:spcBef>
                <a:spcPts val="360"/>
              </a:spcBef>
              <a:buClr>
                <a:srgbClr val="888888"/>
              </a:buClr>
              <a:buSzPct val="25000"/>
              <a:buFont typeface="Calibri"/>
              <a:buNone/>
            </a:pPr>
            <a:r>
              <a:rPr lang="en" sz="1800" b="1" u="sng">
                <a:solidFill>
                  <a:srgbClr val="FF0000"/>
                </a:solidFill>
                <a:latin typeface="Calibri"/>
                <a:ea typeface="Calibri"/>
                <a:cs typeface="Calibri"/>
                <a:sym typeface="Calibri"/>
              </a:rPr>
              <a:t>Hair soaking</a:t>
            </a:r>
            <a:r>
              <a:rPr lang="en" sz="1800" b="1">
                <a:solidFill>
                  <a:schemeClr val="dk1"/>
                </a:solidFill>
                <a:latin typeface="Calibri"/>
                <a:ea typeface="Calibri"/>
                <a:cs typeface="Calibri"/>
                <a:sym typeface="Calibri"/>
              </a:rPr>
              <a:t>, </a:t>
            </a:r>
            <a:r>
              <a:rPr lang="en" sz="1800" b="1" u="sng">
                <a:solidFill>
                  <a:srgbClr val="FF0000"/>
                </a:solidFill>
                <a:latin typeface="Calibri"/>
                <a:ea typeface="Calibri"/>
                <a:cs typeface="Calibri"/>
                <a:sym typeface="Calibri"/>
              </a:rPr>
              <a:t>shoulders wet</a:t>
            </a:r>
            <a:r>
              <a:rPr lang="en" sz="1800" b="1">
                <a:solidFill>
                  <a:schemeClr val="dk1"/>
                </a:solidFill>
                <a:latin typeface="Calibri"/>
                <a:ea typeface="Calibri"/>
                <a:cs typeface="Calibri"/>
                <a:sym typeface="Calibri"/>
              </a:rPr>
              <a:t>, I made it to the hotel desk.</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Wallace Stegner, </a:t>
            </a:r>
            <a:r>
              <a:rPr lang="en" sz="1800" b="1" i="1">
                <a:solidFill>
                  <a:schemeClr val="dk1"/>
                </a:solidFill>
                <a:latin typeface="Calibri"/>
                <a:ea typeface="Calibri"/>
                <a:cs typeface="Calibri"/>
                <a:sym typeface="Calibri"/>
              </a:rPr>
              <a:t>Crossing to Safety</a:t>
            </a:r>
          </a:p>
          <a:p>
            <a:endParaRPr lang="en" sz="1800" b="1" i="1">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rot="-723055">
            <a:off x="5595938" y="2020887"/>
            <a:ext cx="3297236" cy="312896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 sz="2000" b="1" i="0" u="sng" strike="noStrike" cap="none" baseline="0" dirty="0" smtClean="0">
                <a:solidFill>
                  <a:schemeClr val="dk1"/>
                </a:solidFill>
                <a:latin typeface="Calibri"/>
                <a:ea typeface="Calibri"/>
                <a:cs typeface="Calibri"/>
                <a:sym typeface="Calibri"/>
              </a:rPr>
              <a:t>HOMEWORK</a:t>
            </a:r>
            <a:r>
              <a:rPr lang="en" sz="2000" b="0" i="0" u="none" strike="noStrike" cap="none" baseline="0" dirty="0" smtClean="0">
                <a:solidFill>
                  <a:schemeClr val="dk1"/>
                </a:solidFill>
                <a:latin typeface="Calibri"/>
                <a:ea typeface="Calibri"/>
                <a:cs typeface="Calibri"/>
                <a:sym typeface="Calibri"/>
              </a:rPr>
              <a:t>:</a:t>
            </a:r>
            <a:r>
              <a:rPr lang="en" sz="2000" b="0" i="0" u="none" strike="noStrike" cap="none" baseline="0" dirty="0">
                <a:solidFill>
                  <a:schemeClr val="dk1"/>
                </a:solidFill>
                <a:latin typeface="Calibri"/>
                <a:ea typeface="Calibri"/>
                <a:cs typeface="Calibri"/>
                <a:sym typeface="Calibri"/>
              </a:rPr>
              <a:t/>
            </a:r>
            <a:br>
              <a:rPr lang="en" sz="2000" b="0" i="0" u="none" strike="noStrike" cap="none" baseline="0" dirty="0">
                <a:solidFill>
                  <a:schemeClr val="dk1"/>
                </a:solidFill>
                <a:latin typeface="Calibri"/>
                <a:ea typeface="Calibri"/>
                <a:cs typeface="Calibri"/>
                <a:sym typeface="Calibri"/>
              </a:rPr>
            </a:br>
            <a:r>
              <a:rPr lang="en" sz="2000" b="0" i="0" u="none" strike="noStrike" cap="none" baseline="0" dirty="0">
                <a:solidFill>
                  <a:schemeClr val="dk1"/>
                </a:solidFill>
                <a:latin typeface="Calibri"/>
                <a:ea typeface="Calibri"/>
                <a:cs typeface="Calibri"/>
                <a:sym typeface="Calibri"/>
              </a:rPr>
              <a:t>Find an example of </a:t>
            </a:r>
            <a:r>
              <a:rPr lang="en" sz="2000" dirty="0"/>
              <a:t>an absolute phrase</a:t>
            </a:r>
            <a:r>
              <a:rPr lang="en" sz="2000" b="0" i="0" u="none" strike="noStrike" cap="none" baseline="0" dirty="0">
                <a:solidFill>
                  <a:schemeClr val="dk1"/>
                </a:solidFill>
                <a:latin typeface="Calibri"/>
                <a:ea typeface="Calibri"/>
                <a:cs typeface="Calibri"/>
                <a:sym typeface="Calibri"/>
              </a:rPr>
              <a:t> in </a:t>
            </a:r>
            <a:r>
              <a:rPr lang="en" sz="2000" dirty="0" smtClean="0"/>
              <a:t>an </a:t>
            </a:r>
            <a:r>
              <a:rPr lang="en" sz="2000" dirty="0"/>
              <a:t>outside piece of reading.  Write it down and b</a:t>
            </a:r>
            <a:r>
              <a:rPr lang="en" sz="2000" b="0" i="0" u="none" strike="noStrike" cap="none" baseline="0" dirty="0">
                <a:solidFill>
                  <a:schemeClr val="dk1"/>
                </a:solidFill>
                <a:latin typeface="Calibri"/>
                <a:ea typeface="Calibri"/>
                <a:cs typeface="Calibri"/>
                <a:sym typeface="Calibri"/>
              </a:rPr>
              <a:t>ring it in to share with the class.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667000" y="600075"/>
            <a:ext cx="5333999" cy="923924"/>
          </a:xfrm>
          <a:prstGeom prst="rect">
            <a:avLst/>
          </a:prstGeom>
          <a:solidFill>
            <a:schemeClr val="lt1">
              <a:alpha val="74509"/>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 </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Copy the Definition and Rules into your own </a:t>
            </a:r>
            <a:r>
              <a:rPr lang="en" sz="1800" b="1">
                <a:solidFill>
                  <a:schemeClr val="dk1"/>
                </a:solidFill>
                <a:latin typeface="Calibri"/>
                <a:ea typeface="Calibri"/>
                <a:cs typeface="Calibri"/>
                <a:sym typeface="Calibri"/>
              </a:rPr>
              <a:t>notes </a:t>
            </a:r>
            <a:r>
              <a:rPr lang="en" sz="1800" b="1" i="0" u="none" strike="noStrike" cap="none" baseline="0">
                <a:solidFill>
                  <a:schemeClr val="dk1"/>
                </a:solidFill>
                <a:latin typeface="Calibri"/>
                <a:ea typeface="Calibri"/>
                <a:cs typeface="Calibri"/>
                <a:sym typeface="Calibri"/>
              </a:rPr>
              <a:t>to use as a future reference.</a:t>
            </a:r>
          </a:p>
        </p:txBody>
      </p:sp>
      <p:sp>
        <p:nvSpPr>
          <p:cNvPr id="105" name="Shape 105"/>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sp>
        <p:nvSpPr>
          <p:cNvPr id="109" name="Shape 109"/>
          <p:cNvSpPr txBox="1"/>
          <p:nvPr/>
        </p:nvSpPr>
        <p:spPr>
          <a:xfrm>
            <a:off x="152400" y="1600200"/>
            <a:ext cx="8839199" cy="5201424"/>
          </a:xfrm>
          <a:prstGeom prst="rect">
            <a:avLst/>
          </a:prstGeom>
          <a:solidFill>
            <a:schemeClr val="lt1">
              <a:alpha val="75686"/>
            </a:scheme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2000" b="1" i="0" u="sng" strike="noStrike" cap="none" baseline="0" dirty="0">
                <a:solidFill>
                  <a:schemeClr val="dk1"/>
                </a:solidFill>
                <a:latin typeface="Calibri"/>
                <a:ea typeface="Calibri"/>
                <a:cs typeface="Calibri"/>
                <a:sym typeface="Calibri"/>
              </a:rPr>
              <a:t>DEFINITION</a:t>
            </a:r>
          </a:p>
          <a:p>
            <a:pPr marL="0" marR="0" lvl="0" indent="0" algn="l" rtl="0">
              <a:spcBef>
                <a:spcPts val="0"/>
              </a:spcBef>
              <a:spcAft>
                <a:spcPts val="0"/>
              </a:spcAft>
              <a:buSzPct val="25000"/>
              <a:buNone/>
            </a:pPr>
            <a:r>
              <a:rPr lang="en" sz="2000" b="1" i="0" u="none" strike="noStrike" cap="none" baseline="0" dirty="0">
                <a:solidFill>
                  <a:schemeClr val="dk1"/>
                </a:solidFill>
                <a:latin typeface="Calibri"/>
                <a:ea typeface="Calibri"/>
                <a:cs typeface="Calibri"/>
                <a:sym typeface="Calibri"/>
              </a:rPr>
              <a:t>An </a:t>
            </a:r>
            <a:r>
              <a:rPr lang="en" sz="2000" b="1" dirty="0">
                <a:solidFill>
                  <a:srgbClr val="FF0000"/>
                </a:solidFill>
                <a:latin typeface="Calibri"/>
                <a:ea typeface="Calibri"/>
                <a:cs typeface="Calibri"/>
                <a:sym typeface="Calibri"/>
              </a:rPr>
              <a:t>Absolute Phrase</a:t>
            </a:r>
            <a:r>
              <a:rPr lang="en" sz="2000" b="1" i="0" u="none" strike="noStrike" cap="none" baseline="0" dirty="0">
                <a:solidFill>
                  <a:srgbClr val="FF0000"/>
                </a:solidFill>
                <a:latin typeface="Calibri"/>
                <a:ea typeface="Calibri"/>
                <a:cs typeface="Calibri"/>
                <a:sym typeface="Calibri"/>
              </a:rPr>
              <a:t> </a:t>
            </a:r>
            <a:r>
              <a:rPr lang="en" sz="2000" b="1" i="0" u="none" strike="noStrike" cap="none" baseline="0" dirty="0">
                <a:solidFill>
                  <a:schemeClr val="dk1"/>
                </a:solidFill>
                <a:latin typeface="Calibri"/>
                <a:ea typeface="Calibri"/>
                <a:cs typeface="Calibri"/>
                <a:sym typeface="Calibri"/>
              </a:rPr>
              <a:t>i</a:t>
            </a:r>
            <a:r>
              <a:rPr lang="en" sz="2000" b="1" dirty="0">
                <a:solidFill>
                  <a:schemeClr val="dk1"/>
                </a:solidFill>
                <a:latin typeface="Calibri"/>
                <a:ea typeface="Calibri"/>
                <a:cs typeface="Calibri"/>
                <a:sym typeface="Calibri"/>
              </a:rPr>
              <a:t>s a sentence part describing the rest of the sentence in which it appears</a:t>
            </a:r>
            <a:r>
              <a:rPr lang="en" sz="2000" b="1" i="0" u="none" strike="noStrike" cap="none" baseline="0" dirty="0">
                <a:solidFill>
                  <a:schemeClr val="dk1"/>
                </a:solidFill>
                <a:latin typeface="Calibri"/>
                <a:ea typeface="Calibri"/>
                <a:cs typeface="Calibri"/>
                <a:sym typeface="Calibri"/>
              </a:rPr>
              <a:t>. It may be either a </a:t>
            </a:r>
            <a:r>
              <a:rPr lang="en" sz="2000" b="1" i="0" u="none" strike="noStrike" cap="none" baseline="0" dirty="0">
                <a:solidFill>
                  <a:srgbClr val="FF0000"/>
                </a:solidFill>
                <a:latin typeface="Calibri"/>
                <a:ea typeface="Calibri"/>
                <a:cs typeface="Calibri"/>
                <a:sym typeface="Calibri"/>
              </a:rPr>
              <a:t>single </a:t>
            </a:r>
            <a:r>
              <a:rPr lang="en" sz="2000" b="1" dirty="0">
                <a:solidFill>
                  <a:srgbClr val="FF0000"/>
                </a:solidFill>
                <a:latin typeface="Calibri"/>
                <a:ea typeface="Calibri"/>
                <a:cs typeface="Calibri"/>
                <a:sym typeface="Calibri"/>
              </a:rPr>
              <a:t>absolute</a:t>
            </a:r>
            <a:r>
              <a:rPr lang="en" sz="2000" b="1" i="0" u="none" strike="noStrike" cap="none" baseline="0" dirty="0">
                <a:solidFill>
                  <a:schemeClr val="dk1"/>
                </a:solidFill>
                <a:latin typeface="Calibri"/>
                <a:ea typeface="Calibri"/>
                <a:cs typeface="Calibri"/>
                <a:sym typeface="Calibri"/>
              </a:rPr>
              <a:t>, or contain </a:t>
            </a:r>
            <a:r>
              <a:rPr lang="en" sz="2000" b="1" i="0" u="none" strike="noStrike" cap="none" baseline="0" dirty="0">
                <a:solidFill>
                  <a:srgbClr val="FF0000"/>
                </a:solidFill>
                <a:latin typeface="Calibri"/>
                <a:ea typeface="Calibri"/>
                <a:cs typeface="Calibri"/>
                <a:sym typeface="Calibri"/>
              </a:rPr>
              <a:t>multiple a</a:t>
            </a:r>
            <a:r>
              <a:rPr lang="en" sz="2000" b="1" dirty="0">
                <a:solidFill>
                  <a:srgbClr val="FF0000"/>
                </a:solidFill>
                <a:latin typeface="Calibri"/>
                <a:ea typeface="Calibri"/>
                <a:cs typeface="Calibri"/>
                <a:sym typeface="Calibri"/>
              </a:rPr>
              <a:t>bsolutes</a:t>
            </a:r>
            <a:r>
              <a:rPr lang="en" sz="2000" b="1" i="0" u="none" strike="noStrike" cap="none" baseline="0" dirty="0">
                <a:solidFill>
                  <a:schemeClr val="dk1"/>
                </a:solidFill>
                <a:latin typeface="Calibri"/>
                <a:ea typeface="Calibri"/>
                <a:cs typeface="Calibri"/>
                <a:sym typeface="Calibri"/>
              </a:rPr>
              <a:t>.</a:t>
            </a:r>
          </a:p>
          <a:p>
            <a:endParaRPr lang="en" sz="2000" b="1" i="0"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2000" b="1" i="0" u="sng" strike="noStrike" cap="none" baseline="0" dirty="0">
                <a:solidFill>
                  <a:schemeClr val="dk1"/>
                </a:solidFill>
                <a:latin typeface="Calibri"/>
                <a:ea typeface="Calibri"/>
                <a:cs typeface="Calibri"/>
                <a:sym typeface="Calibri"/>
              </a:rPr>
              <a:t>RULES</a:t>
            </a:r>
          </a:p>
          <a:p>
            <a:pPr marL="342900" marR="0" lvl="0" indent="-342900" algn="l" rtl="0">
              <a:spcBef>
                <a:spcPts val="0"/>
              </a:spcBef>
              <a:spcAft>
                <a:spcPts val="0"/>
              </a:spcAft>
              <a:buClr>
                <a:schemeClr val="dk1"/>
              </a:buClr>
              <a:buSzPct val="100000"/>
              <a:buFont typeface="Calibri"/>
              <a:buAutoNum type="arabicPeriod"/>
            </a:pPr>
            <a:r>
              <a:rPr lang="en" sz="2000" b="1" i="0" u="none" strike="noStrike" cap="none" baseline="0" dirty="0">
                <a:solidFill>
                  <a:srgbClr val="FF0000"/>
                </a:solidFill>
                <a:latin typeface="Calibri"/>
                <a:ea typeface="Calibri"/>
                <a:cs typeface="Calibri"/>
                <a:sym typeface="Calibri"/>
              </a:rPr>
              <a:t>“</a:t>
            </a:r>
            <a:r>
              <a:rPr lang="en" sz="2000" b="1" dirty="0">
                <a:solidFill>
                  <a:srgbClr val="FF0000"/>
                </a:solidFill>
                <a:latin typeface="Calibri"/>
                <a:ea typeface="Calibri"/>
                <a:cs typeface="Calibri"/>
                <a:sym typeface="Calibri"/>
              </a:rPr>
              <a:t>Absolutes” </a:t>
            </a:r>
            <a:r>
              <a:rPr lang="en" sz="2000" b="1" dirty="0">
                <a:latin typeface="Calibri"/>
                <a:ea typeface="Calibri"/>
                <a:cs typeface="Calibri"/>
                <a:sym typeface="Calibri"/>
              </a:rPr>
              <a:t>are</a:t>
            </a:r>
            <a:r>
              <a:rPr lang="en" sz="2000" b="1" i="1" dirty="0">
                <a:latin typeface="Calibri"/>
                <a:ea typeface="Calibri"/>
                <a:cs typeface="Calibri"/>
                <a:sym typeface="Calibri"/>
              </a:rPr>
              <a:t> almost</a:t>
            </a:r>
            <a:r>
              <a:rPr lang="en" sz="2000" b="1" dirty="0">
                <a:latin typeface="Calibri"/>
                <a:ea typeface="Calibri"/>
                <a:cs typeface="Calibri"/>
                <a:sym typeface="Calibri"/>
              </a:rPr>
              <a:t> complete sentences.  </a:t>
            </a:r>
          </a:p>
          <a:p>
            <a:endParaRPr lang="en" sz="2000" b="1" dirty="0">
              <a:latin typeface="Calibri"/>
              <a:ea typeface="Calibri"/>
              <a:cs typeface="Calibri"/>
              <a:sym typeface="Calibri"/>
            </a:endParaRPr>
          </a:p>
          <a:p>
            <a:pPr marL="342900" marR="0" lvl="0" indent="-342900" algn="l" rtl="0">
              <a:spcBef>
                <a:spcPts val="0"/>
              </a:spcBef>
              <a:spcAft>
                <a:spcPts val="0"/>
              </a:spcAft>
              <a:buClr>
                <a:schemeClr val="dk1"/>
              </a:buClr>
              <a:buSzPct val="100000"/>
              <a:buFont typeface="Calibri"/>
              <a:buAutoNum type="arabicPeriod"/>
            </a:pPr>
            <a:r>
              <a:rPr lang="en" sz="2000" b="1" dirty="0">
                <a:latin typeface="Calibri"/>
                <a:ea typeface="Calibri"/>
                <a:cs typeface="Calibri"/>
                <a:sym typeface="Calibri"/>
              </a:rPr>
              <a:t>As a </a:t>
            </a:r>
            <a:r>
              <a:rPr lang="en" sz="2000" b="1" dirty="0">
                <a:solidFill>
                  <a:srgbClr val="FF0000"/>
                </a:solidFill>
                <a:latin typeface="Calibri"/>
                <a:ea typeface="Calibri"/>
                <a:cs typeface="Calibri"/>
                <a:sym typeface="Calibri"/>
              </a:rPr>
              <a:t>test</a:t>
            </a:r>
            <a:r>
              <a:rPr lang="en" sz="2000" b="1" dirty="0">
                <a:latin typeface="Calibri"/>
                <a:ea typeface="Calibri"/>
                <a:cs typeface="Calibri"/>
                <a:sym typeface="Calibri"/>
              </a:rPr>
              <a:t>, you can make </a:t>
            </a:r>
            <a:r>
              <a:rPr lang="en" sz="2000" b="1" i="1" u="sng" dirty="0">
                <a:latin typeface="Calibri"/>
                <a:ea typeface="Calibri"/>
                <a:cs typeface="Calibri"/>
                <a:sym typeface="Calibri"/>
              </a:rPr>
              <a:t>every</a:t>
            </a:r>
            <a:r>
              <a:rPr lang="en" sz="2000" b="1" dirty="0">
                <a:latin typeface="Calibri"/>
                <a:ea typeface="Calibri"/>
                <a:cs typeface="Calibri"/>
                <a:sym typeface="Calibri"/>
              </a:rPr>
              <a:t> absolute a sentence by adding the words </a:t>
            </a:r>
            <a:r>
              <a:rPr lang="en" sz="2000" b="1" i="1" dirty="0">
                <a:latin typeface="Calibri"/>
                <a:ea typeface="Calibri"/>
                <a:cs typeface="Calibri"/>
                <a:sym typeface="Calibri"/>
              </a:rPr>
              <a:t>was</a:t>
            </a:r>
            <a:r>
              <a:rPr lang="en" sz="2000" b="1" dirty="0">
                <a:latin typeface="Calibri"/>
                <a:ea typeface="Calibri"/>
                <a:cs typeface="Calibri"/>
                <a:sym typeface="Calibri"/>
              </a:rPr>
              <a:t> or </a:t>
            </a:r>
            <a:r>
              <a:rPr lang="en" sz="2000" b="1" i="1" dirty="0">
                <a:latin typeface="Calibri"/>
                <a:ea typeface="Calibri"/>
                <a:cs typeface="Calibri"/>
                <a:sym typeface="Calibri"/>
              </a:rPr>
              <a:t>were</a:t>
            </a:r>
            <a:r>
              <a:rPr lang="en" sz="2000" b="1" dirty="0">
                <a:latin typeface="Calibri"/>
                <a:ea typeface="Calibri"/>
                <a:cs typeface="Calibri"/>
                <a:sym typeface="Calibri"/>
              </a:rPr>
              <a:t>.</a:t>
            </a:r>
          </a:p>
          <a:p>
            <a:endParaRPr lang="en" sz="2000" b="1" dirty="0">
              <a:latin typeface="Calibri"/>
              <a:ea typeface="Calibri"/>
              <a:cs typeface="Calibri"/>
              <a:sym typeface="Calibri"/>
            </a:endParaRPr>
          </a:p>
          <a:p>
            <a:pPr marL="342900" marR="0" lvl="0" indent="-342900" algn="l" rtl="0">
              <a:spcBef>
                <a:spcPts val="0"/>
              </a:spcBef>
              <a:spcAft>
                <a:spcPts val="0"/>
              </a:spcAft>
              <a:buClr>
                <a:schemeClr val="dk1"/>
              </a:buClr>
              <a:buSzPct val="100000"/>
              <a:buFont typeface="Calibri"/>
              <a:buAutoNum type="arabicPeriod"/>
            </a:pPr>
            <a:r>
              <a:rPr lang="en" sz="2000" b="1" dirty="0">
                <a:latin typeface="Calibri"/>
                <a:ea typeface="Calibri"/>
                <a:cs typeface="Calibri"/>
                <a:sym typeface="Calibri"/>
              </a:rPr>
              <a:t>Another way to identify an absolute is by its </a:t>
            </a:r>
            <a:r>
              <a:rPr lang="en" sz="2000" b="1" dirty="0">
                <a:solidFill>
                  <a:srgbClr val="FF0000"/>
                </a:solidFill>
                <a:latin typeface="Calibri"/>
                <a:ea typeface="Calibri"/>
                <a:cs typeface="Calibri"/>
                <a:sym typeface="Calibri"/>
              </a:rPr>
              <a:t>opening word</a:t>
            </a:r>
            <a:r>
              <a:rPr lang="en" sz="2000" b="1" dirty="0">
                <a:latin typeface="Calibri"/>
                <a:ea typeface="Calibri"/>
                <a:cs typeface="Calibri"/>
                <a:sym typeface="Calibri"/>
              </a:rPr>
              <a:t>, which is often a possessive pronoun: </a:t>
            </a:r>
            <a:r>
              <a:rPr lang="en" sz="2000" b="1" dirty="0">
                <a:solidFill>
                  <a:srgbClr val="FF0000"/>
                </a:solidFill>
                <a:latin typeface="Calibri"/>
                <a:ea typeface="Calibri"/>
                <a:cs typeface="Calibri"/>
                <a:sym typeface="Calibri"/>
              </a:rPr>
              <a:t>my, his, her, its, our, their.  </a:t>
            </a:r>
            <a:endParaRPr lang="en" sz="1800" b="1" i="0" u="none" strike="noStrike" cap="none" baseline="0" dirty="0">
              <a:solidFill>
                <a:schemeClr val="dk1"/>
              </a:solidFill>
              <a:latin typeface="Calibri"/>
              <a:ea typeface="Calibri"/>
              <a:cs typeface="Calibri"/>
              <a:sym typeface="Calibri"/>
            </a:endParaRPr>
          </a:p>
        </p:txBody>
      </p:sp>
      <p:pic>
        <p:nvPicPr>
          <p:cNvPr id="110" name="Shape 110"/>
          <p:cNvPicPr preferRelativeResize="0"/>
          <p:nvPr/>
        </p:nvPicPr>
        <p:blipFill>
          <a:blip r:embed="rId3"/>
          <a:stretch>
            <a:fillRect/>
          </a:stretch>
        </p:blipFill>
        <p:spPr>
          <a:xfrm rot="1142258">
            <a:off x="1746249" y="604838"/>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8" name="Shape 11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sp>
        <p:nvSpPr>
          <p:cNvPr id="119" name="Shape 119"/>
          <p:cNvSpPr txBox="1"/>
          <p:nvPr/>
        </p:nvSpPr>
        <p:spPr>
          <a:xfrm>
            <a:off x="2514600" y="461075"/>
            <a:ext cx="5486399" cy="1077300"/>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600" b="1" i="0" u="none" strike="noStrike" cap="none" baseline="0">
                <a:solidFill>
                  <a:srgbClr val="FF0000"/>
                </a:solidFill>
                <a:latin typeface="Calibri"/>
                <a:ea typeface="Calibri"/>
                <a:cs typeface="Calibri"/>
                <a:sym typeface="Calibri"/>
              </a:rPr>
              <a:t>STEP 1:  </a:t>
            </a:r>
            <a:r>
              <a:rPr lang="en" sz="1600" b="1" i="0" u="none" strike="noStrike" cap="none" baseline="0">
                <a:solidFill>
                  <a:schemeClr val="dk1"/>
                </a:solidFill>
                <a:latin typeface="Calibri"/>
                <a:ea typeface="Calibri"/>
                <a:cs typeface="Calibri"/>
                <a:sym typeface="Calibri"/>
              </a:rPr>
              <a:t>Listen as I read these sentences containing </a:t>
            </a:r>
            <a:r>
              <a:rPr lang="en" sz="1600" b="1">
                <a:solidFill>
                  <a:schemeClr val="dk1"/>
                </a:solidFill>
                <a:latin typeface="Calibri"/>
                <a:ea typeface="Calibri"/>
                <a:cs typeface="Calibri"/>
                <a:sym typeface="Calibri"/>
              </a:rPr>
              <a:t>absolute phrases</a:t>
            </a:r>
            <a:r>
              <a:rPr lang="en" sz="1600" b="1" i="0" u="none" strike="noStrike" cap="none" baseline="0">
                <a:solidFill>
                  <a:schemeClr val="dk1"/>
                </a:solidFill>
                <a:latin typeface="Calibri"/>
                <a:ea typeface="Calibri"/>
                <a:cs typeface="Calibri"/>
                <a:sym typeface="Calibri"/>
              </a:rPr>
              <a:t> aloud. Now pick your favorite and copy it into your sentence composing journal. </a:t>
            </a:r>
          </a:p>
        </p:txBody>
      </p:sp>
      <p:sp>
        <p:nvSpPr>
          <p:cNvPr id="120" name="Shape 120"/>
          <p:cNvSpPr txBox="1"/>
          <p:nvPr/>
        </p:nvSpPr>
        <p:spPr>
          <a:xfrm>
            <a:off x="152400" y="1570195"/>
            <a:ext cx="8839199" cy="4678204"/>
          </a:xfrm>
          <a:prstGeom prst="rect">
            <a:avLst/>
          </a:prstGeom>
          <a:solidFill>
            <a:schemeClr val="lt2">
              <a:alpha val="86666"/>
            </a:schemeClr>
          </a:solidFill>
          <a:ln w="38100" cap="flat">
            <a:solidFill>
              <a:schemeClr val="dk2"/>
            </a:solidFill>
            <a:prstDash val="solid"/>
            <a:miter/>
            <a:headEnd type="none" w="med" len="med"/>
            <a:tailEnd type="none" w="med" len="med"/>
          </a:ln>
        </p:spPr>
        <p:txBody>
          <a:bodyPr lIns="91425" tIns="45700" rIns="91425" bIns="45700" anchor="t" anchorCtr="0">
            <a:noAutofit/>
          </a:bodyPr>
          <a:lstStyle/>
          <a:p>
            <a:pPr marL="342900" marR="0" lvl="0" indent="-342900" algn="l" rtl="0">
              <a:spcBef>
                <a:spcPts val="0"/>
              </a:spcBef>
              <a:spcAft>
                <a:spcPts val="0"/>
              </a:spcAft>
              <a:buSzPct val="25000"/>
              <a:buNone/>
            </a:pPr>
            <a:r>
              <a:rPr lang="en" sz="1700" b="1" i="0" u="none" strike="noStrike" cap="none" baseline="0" dirty="0">
                <a:solidFill>
                  <a:schemeClr val="dk1"/>
                </a:solidFill>
                <a:latin typeface="Calibri"/>
                <a:ea typeface="Calibri"/>
                <a:cs typeface="Calibri"/>
                <a:sym typeface="Calibri"/>
              </a:rPr>
              <a:t>1.	</a:t>
            </a:r>
            <a:r>
              <a:rPr lang="en" sz="1700" b="1" dirty="0">
                <a:solidFill>
                  <a:schemeClr val="dk1"/>
                </a:solidFill>
                <a:latin typeface="Calibri"/>
                <a:ea typeface="Calibri"/>
                <a:cs typeface="Calibri"/>
                <a:sym typeface="Calibri"/>
              </a:rPr>
              <a:t>A teenager in a black tank top, </a:t>
            </a:r>
            <a:r>
              <a:rPr lang="en" sz="1700" b="1" u="sng" dirty="0">
                <a:solidFill>
                  <a:schemeClr val="dk1"/>
                </a:solidFill>
                <a:latin typeface="Calibri"/>
                <a:ea typeface="Calibri"/>
                <a:cs typeface="Calibri"/>
                <a:sym typeface="Calibri"/>
              </a:rPr>
              <a:t>a greenish tattoo flowing across her broad back</a:t>
            </a:r>
            <a:r>
              <a:rPr lang="en" sz="1700" b="1" dirty="0">
                <a:solidFill>
                  <a:schemeClr val="dk1"/>
                </a:solidFill>
                <a:latin typeface="Calibri"/>
                <a:ea typeface="Calibri"/>
                <a:cs typeface="Calibri"/>
                <a:sym typeface="Calibri"/>
              </a:rPr>
              <a:t>, hoisted a toddler onto her shoulder</a:t>
            </a:r>
            <a:r>
              <a:rPr lang="en" sz="1700" b="1" i="0" u="none" strike="noStrike" cap="none" baseline="0" dirty="0">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dirty="0">
                <a:solidFill>
                  <a:schemeClr val="dk1"/>
                </a:solidFill>
                <a:latin typeface="Calibri"/>
                <a:ea typeface="Calibri"/>
                <a:cs typeface="Calibri"/>
                <a:sym typeface="Calibri"/>
              </a:rPr>
              <a:t>Barbara Kingsolver</a:t>
            </a:r>
            <a:r>
              <a:rPr lang="en" sz="1400" b="1" i="0" u="none" strike="noStrike" cap="none" baseline="0" dirty="0">
                <a:solidFill>
                  <a:schemeClr val="dk1"/>
                </a:solidFill>
                <a:latin typeface="Calibri"/>
                <a:ea typeface="Calibri"/>
                <a:cs typeface="Calibri"/>
                <a:sym typeface="Calibri"/>
              </a:rPr>
              <a:t>, </a:t>
            </a:r>
            <a:r>
              <a:rPr lang="en" b="1" i="1" dirty="0">
                <a:solidFill>
                  <a:schemeClr val="dk1"/>
                </a:solidFill>
                <a:latin typeface="Calibri"/>
                <a:ea typeface="Calibri"/>
                <a:cs typeface="Calibri"/>
                <a:sym typeface="Calibri"/>
              </a:rPr>
              <a:t>Animal Dreams</a:t>
            </a:r>
          </a:p>
          <a:p>
            <a:endParaRPr lang="en" b="1" i="1" dirty="0">
              <a:solidFill>
                <a:schemeClr val="dk1"/>
              </a:solidFill>
              <a:latin typeface="Calibri"/>
              <a:ea typeface="Calibri"/>
              <a:cs typeface="Calibri"/>
              <a:sym typeface="Calibri"/>
            </a:endParaRPr>
          </a:p>
          <a:p>
            <a:endParaRPr lang="en" b="1" i="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700" b="1" i="0" u="none" strike="noStrike" cap="none" baseline="0" dirty="0">
                <a:solidFill>
                  <a:schemeClr val="dk1"/>
                </a:solidFill>
                <a:latin typeface="Calibri"/>
                <a:ea typeface="Calibri"/>
                <a:cs typeface="Calibri"/>
                <a:sym typeface="Calibri"/>
              </a:rPr>
              <a:t>2.  </a:t>
            </a:r>
            <a:r>
              <a:rPr lang="en" sz="1700" b="1" dirty="0">
                <a:solidFill>
                  <a:schemeClr val="dk1"/>
                </a:solidFill>
                <a:latin typeface="Calibri"/>
                <a:ea typeface="Calibri"/>
                <a:cs typeface="Calibri"/>
                <a:sym typeface="Calibri"/>
              </a:rPr>
              <a:t>Two hard-faced men,</a:t>
            </a:r>
            <a:r>
              <a:rPr lang="en" sz="1700" b="1" u="sng" dirty="0">
                <a:solidFill>
                  <a:schemeClr val="dk1"/>
                </a:solidFill>
                <a:latin typeface="Calibri"/>
                <a:ea typeface="Calibri"/>
                <a:cs typeface="Calibri"/>
                <a:sym typeface="Calibri"/>
              </a:rPr>
              <a:t> </a:t>
            </a:r>
            <a:r>
              <a:rPr lang="en" sz="1700" b="1" u="sng" dirty="0" smtClean="0">
                <a:solidFill>
                  <a:schemeClr val="dk1"/>
                </a:solidFill>
                <a:latin typeface="Calibri"/>
                <a:ea typeface="Calibri"/>
                <a:cs typeface="Calibri"/>
                <a:sym typeface="Calibri"/>
              </a:rPr>
              <a:t>both cradling </a:t>
            </a:r>
            <a:r>
              <a:rPr lang="en" sz="1700" b="1" u="sng" dirty="0">
                <a:solidFill>
                  <a:schemeClr val="dk1"/>
                </a:solidFill>
                <a:latin typeface="Calibri"/>
                <a:ea typeface="Calibri"/>
                <a:cs typeface="Calibri"/>
                <a:sym typeface="Calibri"/>
              </a:rPr>
              <a:t>submachine guns</a:t>
            </a:r>
            <a:r>
              <a:rPr lang="en" sz="1700" b="1" dirty="0">
                <a:solidFill>
                  <a:schemeClr val="dk1"/>
                </a:solidFill>
                <a:latin typeface="Calibri"/>
                <a:ea typeface="Calibri"/>
                <a:cs typeface="Calibri"/>
                <a:sym typeface="Calibri"/>
              </a:rPr>
              <a:t>, stood watching him closely from the adjacent guard station</a:t>
            </a:r>
            <a:r>
              <a:rPr lang="en" sz="1700" b="1" i="0" u="none" strike="noStrike" cap="none" baseline="0" dirty="0">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dirty="0">
                <a:solidFill>
                  <a:schemeClr val="dk1"/>
                </a:solidFill>
                <a:latin typeface="Calibri"/>
                <a:ea typeface="Calibri"/>
                <a:cs typeface="Calibri"/>
                <a:sym typeface="Calibri"/>
              </a:rPr>
              <a:t>Robert Ludlum</a:t>
            </a:r>
            <a:r>
              <a:rPr lang="en" sz="1400" b="1" i="0" u="none" strike="noStrike" cap="none" baseline="0" dirty="0">
                <a:solidFill>
                  <a:schemeClr val="dk1"/>
                </a:solidFill>
                <a:latin typeface="Calibri"/>
                <a:ea typeface="Calibri"/>
                <a:cs typeface="Calibri"/>
                <a:sym typeface="Calibri"/>
              </a:rPr>
              <a:t>, </a:t>
            </a:r>
            <a:r>
              <a:rPr lang="en" sz="1400" b="1" i="1" u="none" strike="noStrike" cap="none" baseline="0" dirty="0">
                <a:solidFill>
                  <a:schemeClr val="dk1"/>
                </a:solidFill>
                <a:latin typeface="Calibri"/>
                <a:ea typeface="Calibri"/>
                <a:cs typeface="Calibri"/>
                <a:sym typeface="Calibri"/>
              </a:rPr>
              <a:t>T</a:t>
            </a:r>
            <a:r>
              <a:rPr lang="en" b="1" i="1" dirty="0">
                <a:solidFill>
                  <a:schemeClr val="dk1"/>
                </a:solidFill>
                <a:latin typeface="Calibri"/>
                <a:ea typeface="Calibri"/>
                <a:cs typeface="Calibri"/>
                <a:sym typeface="Calibri"/>
              </a:rPr>
              <a:t>he Moscow Vector</a:t>
            </a:r>
          </a:p>
          <a:p>
            <a:endParaRPr lang="en" b="1" i="1" dirty="0">
              <a:solidFill>
                <a:schemeClr val="dk1"/>
              </a:solidFill>
              <a:latin typeface="Calibri"/>
              <a:ea typeface="Calibri"/>
              <a:cs typeface="Calibri"/>
              <a:sym typeface="Calibri"/>
            </a:endParaRPr>
          </a:p>
          <a:p>
            <a:endParaRPr lang="en" b="1" i="1"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700" b="1" i="0" u="none" strike="noStrike" cap="none" baseline="0" dirty="0">
                <a:solidFill>
                  <a:schemeClr val="dk1"/>
                </a:solidFill>
                <a:latin typeface="Calibri"/>
                <a:ea typeface="Calibri"/>
                <a:cs typeface="Calibri"/>
                <a:sym typeface="Calibri"/>
              </a:rPr>
              <a:t>3.  </a:t>
            </a:r>
            <a:r>
              <a:rPr lang="en" sz="1700" b="1" dirty="0">
                <a:solidFill>
                  <a:schemeClr val="dk1"/>
                </a:solidFill>
                <a:latin typeface="Calibri"/>
                <a:ea typeface="Calibri"/>
                <a:cs typeface="Calibri"/>
                <a:sym typeface="Calibri"/>
              </a:rPr>
              <a:t>He looked over to where the huge, filthy birds sat, </a:t>
            </a:r>
            <a:r>
              <a:rPr lang="en" sz="1700" b="1" u="sng" dirty="0">
                <a:solidFill>
                  <a:schemeClr val="dk1"/>
                </a:solidFill>
                <a:latin typeface="Calibri"/>
                <a:ea typeface="Calibri"/>
                <a:cs typeface="Calibri"/>
                <a:sym typeface="Calibri"/>
              </a:rPr>
              <a:t>their naked heads sunk in the hunched feathers.</a:t>
            </a:r>
          </a:p>
          <a:p>
            <a:pPr marL="0" marR="0" lvl="0" indent="0" algn="r" rtl="0">
              <a:spcBef>
                <a:spcPts val="0"/>
              </a:spcBef>
              <a:spcAft>
                <a:spcPts val="0"/>
              </a:spcAft>
              <a:buClr>
                <a:schemeClr val="dk1"/>
              </a:buClr>
              <a:buSzPct val="101190"/>
              <a:buFont typeface="Arial"/>
              <a:buChar char="•"/>
            </a:pPr>
            <a:r>
              <a:rPr lang="en" b="1" dirty="0">
                <a:solidFill>
                  <a:schemeClr val="dk1"/>
                </a:solidFill>
                <a:latin typeface="Calibri"/>
                <a:ea typeface="Calibri"/>
                <a:cs typeface="Calibri"/>
                <a:sym typeface="Calibri"/>
              </a:rPr>
              <a:t>Ernest Hemingway, “The Snows of Kilimanjaro”</a:t>
            </a:r>
            <a:r>
              <a:rPr lang="en" sz="1400" b="1" i="1" u="none" strike="noStrike" cap="none" baseline="0" dirty="0">
                <a:solidFill>
                  <a:schemeClr val="dk1"/>
                </a:solidFill>
                <a:latin typeface="Calibri"/>
                <a:ea typeface="Calibri"/>
                <a:cs typeface="Calibri"/>
                <a:sym typeface="Calibri"/>
              </a:rPr>
              <a:t>l</a:t>
            </a:r>
          </a:p>
          <a:p>
            <a:endParaRPr lang="en" sz="1400" b="1" i="1" u="none" strike="noStrike" cap="none" baseline="0" dirty="0">
              <a:solidFill>
                <a:schemeClr val="dk1"/>
              </a:solidFill>
              <a:latin typeface="Calibri"/>
              <a:ea typeface="Calibri"/>
              <a:cs typeface="Calibri"/>
              <a:sym typeface="Calibri"/>
            </a:endParaRPr>
          </a:p>
          <a:p>
            <a:endParaRPr lang="en" sz="1400" b="1" i="1" u="none" strike="noStrike" cap="none" baseline="0"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 sz="1700" b="1" i="0" u="none" strike="noStrike" cap="none" baseline="0" dirty="0">
                <a:solidFill>
                  <a:schemeClr val="dk1"/>
                </a:solidFill>
                <a:latin typeface="Calibri"/>
                <a:ea typeface="Calibri"/>
                <a:cs typeface="Calibri"/>
                <a:sym typeface="Calibri"/>
              </a:rPr>
              <a:t>4.  </a:t>
            </a:r>
            <a:r>
              <a:rPr lang="en" sz="1700" b="1" dirty="0">
                <a:solidFill>
                  <a:schemeClr val="dk1"/>
                </a:solidFill>
                <a:latin typeface="Calibri"/>
                <a:ea typeface="Calibri"/>
                <a:cs typeface="Calibri"/>
                <a:sym typeface="Calibri"/>
              </a:rPr>
              <a:t>She burst into great sobs, </a:t>
            </a:r>
            <a:r>
              <a:rPr lang="en" sz="1700" b="1" u="sng" dirty="0">
                <a:solidFill>
                  <a:schemeClr val="dk1"/>
                </a:solidFill>
                <a:latin typeface="Calibri"/>
                <a:ea typeface="Calibri"/>
                <a:cs typeface="Calibri"/>
                <a:sym typeface="Calibri"/>
              </a:rPr>
              <a:t>her whole body shaking, tears streaming down her face</a:t>
            </a:r>
            <a:r>
              <a:rPr lang="en" sz="1700" b="1" i="0" u="sng" strike="noStrike" cap="none" baseline="0" dirty="0">
                <a:solidFill>
                  <a:schemeClr val="dk1"/>
                </a:solidFill>
                <a:latin typeface="Calibri"/>
                <a:ea typeface="Calibri"/>
                <a:cs typeface="Calibri"/>
                <a:sym typeface="Calibri"/>
              </a:rPr>
              <a:t>.</a:t>
            </a:r>
          </a:p>
          <a:p>
            <a:pPr marL="0" marR="0" lvl="0" indent="0" algn="r" rtl="0">
              <a:spcBef>
                <a:spcPts val="0"/>
              </a:spcBef>
              <a:spcAft>
                <a:spcPts val="0"/>
              </a:spcAft>
              <a:buClr>
                <a:schemeClr val="dk1"/>
              </a:buClr>
              <a:buSzPct val="101190"/>
              <a:buFont typeface="Arial"/>
              <a:buChar char="•"/>
            </a:pPr>
            <a:r>
              <a:rPr lang="en" b="1" dirty="0">
                <a:solidFill>
                  <a:schemeClr val="dk1"/>
                </a:solidFill>
                <a:latin typeface="Calibri"/>
                <a:ea typeface="Calibri"/>
                <a:cs typeface="Calibri"/>
                <a:sym typeface="Calibri"/>
              </a:rPr>
              <a:t>Michael Chrichton</a:t>
            </a:r>
            <a:r>
              <a:rPr lang="en" sz="1400" b="1" i="0" u="none" strike="noStrike" cap="none" baseline="0" dirty="0">
                <a:solidFill>
                  <a:schemeClr val="dk1"/>
                </a:solidFill>
                <a:latin typeface="Calibri"/>
                <a:ea typeface="Calibri"/>
                <a:cs typeface="Calibri"/>
                <a:sym typeface="Calibri"/>
              </a:rPr>
              <a:t>, </a:t>
            </a:r>
            <a:r>
              <a:rPr lang="en" b="1" i="1" dirty="0">
                <a:solidFill>
                  <a:schemeClr val="dk1"/>
                </a:solidFill>
                <a:latin typeface="Calibri"/>
                <a:ea typeface="Calibri"/>
                <a:cs typeface="Calibri"/>
                <a:sym typeface="Calibri"/>
              </a:rPr>
              <a:t>Travels</a:t>
            </a:r>
          </a:p>
          <a:p>
            <a:endParaRPr lang="en" b="1" i="1" dirty="0">
              <a:solidFill>
                <a:schemeClr val="dk1"/>
              </a:solidFill>
              <a:latin typeface="Calibri"/>
              <a:ea typeface="Calibri"/>
              <a:cs typeface="Calibri"/>
              <a:sym typeface="Calibri"/>
            </a:endParaRPr>
          </a:p>
          <a:p>
            <a:pPr marL="0" marR="0" lvl="0" indent="0" algn="r" rtl="0">
              <a:spcBef>
                <a:spcPts val="0"/>
              </a:spcBef>
              <a:spcAft>
                <a:spcPts val="0"/>
              </a:spcAft>
              <a:buClr>
                <a:schemeClr val="dk1"/>
              </a:buClr>
              <a:buSzPct val="101190"/>
              <a:buFont typeface="Arial"/>
              <a:buChar char="•"/>
            </a:pPr>
            <a:r>
              <a:rPr lang="en" sz="1400" b="1" i="0" u="none" strike="noStrike" cap="none" baseline="0" dirty="0">
                <a:solidFill>
                  <a:schemeClr val="dk1"/>
                </a:solidFill>
                <a:latin typeface="Calibri"/>
                <a:ea typeface="Calibri"/>
                <a:cs typeface="Calibri"/>
                <a:sym typeface="Calibri"/>
              </a:rPr>
              <a:t> J. R. R. Tolkien, </a:t>
            </a:r>
            <a:r>
              <a:rPr lang="en" sz="1400" b="1" i="1" u="none" strike="noStrike" cap="none" baseline="0" dirty="0">
                <a:solidFill>
                  <a:schemeClr val="dk1"/>
                </a:solidFill>
                <a:latin typeface="Calibri"/>
                <a:ea typeface="Calibri"/>
                <a:cs typeface="Calibri"/>
                <a:sym typeface="Calibri"/>
              </a:rPr>
              <a:t>The Lord of the Rings</a:t>
            </a:r>
          </a:p>
        </p:txBody>
      </p:sp>
      <p:sp>
        <p:nvSpPr>
          <p:cNvPr id="121" name="Shape 121"/>
          <p:cNvSpPr/>
          <p:nvPr/>
        </p:nvSpPr>
        <p:spPr>
          <a:xfrm>
            <a:off x="1066800" y="6280296"/>
            <a:ext cx="8001000" cy="584774"/>
          </a:xfrm>
          <a:prstGeom prst="rect">
            <a:avLst/>
          </a:prstGeom>
          <a:solidFill>
            <a:schemeClr val="lt1">
              <a:alpha val="5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600" b="1" i="0" u="none" strike="noStrike" cap="none" baseline="0">
                <a:solidFill>
                  <a:srgbClr val="FF0000"/>
                </a:solidFill>
                <a:latin typeface="Calibri"/>
                <a:ea typeface="Calibri"/>
                <a:cs typeface="Calibri"/>
                <a:sym typeface="Calibri"/>
              </a:rPr>
              <a:t>STEP 2:  </a:t>
            </a:r>
            <a:r>
              <a:rPr lang="en" sz="1600" b="1" i="0" u="none" strike="noStrike" cap="none" baseline="0">
                <a:solidFill>
                  <a:schemeClr val="dk1"/>
                </a:solidFill>
                <a:latin typeface="Calibri"/>
                <a:ea typeface="Calibri"/>
                <a:cs typeface="Calibri"/>
                <a:sym typeface="Calibri"/>
              </a:rPr>
              <a:t>When </a:t>
            </a:r>
            <a:r>
              <a:rPr lang="en" sz="1600" b="1">
                <a:solidFill>
                  <a:schemeClr val="dk1"/>
                </a:solidFill>
                <a:latin typeface="Calibri"/>
                <a:ea typeface="Calibri"/>
                <a:cs typeface="Calibri"/>
                <a:sym typeface="Calibri"/>
              </a:rPr>
              <a:t>you are done, be ready to share with the class how the underlined absolute phrase(s) made the sentence remarkable.</a:t>
            </a:r>
          </a:p>
        </p:txBody>
      </p:sp>
      <p:pic>
        <p:nvPicPr>
          <p:cNvPr id="122" name="Shape 122"/>
          <p:cNvPicPr preferRelativeResize="0"/>
          <p:nvPr/>
        </p:nvPicPr>
        <p:blipFill>
          <a:blip r:embed="rId3"/>
          <a:stretch>
            <a:fillRect/>
          </a:stretch>
        </p:blipFill>
        <p:spPr>
          <a:xfrm rot="1142258">
            <a:off x="1746249" y="538163"/>
            <a:ext cx="631824" cy="811212"/>
          </a:xfrm>
          <a:prstGeom prst="rect">
            <a:avLst/>
          </a:prstGeom>
        </p:spPr>
      </p:pic>
      <p:pic>
        <p:nvPicPr>
          <p:cNvPr id="123" name="Shape 123"/>
          <p:cNvPicPr preferRelativeResize="0"/>
          <p:nvPr/>
        </p:nvPicPr>
        <p:blipFill>
          <a:blip r:embed="rId3"/>
          <a:stretch>
            <a:fillRect/>
          </a:stretch>
        </p:blipFill>
        <p:spPr>
          <a:xfrm rot="1142258">
            <a:off x="239713" y="5975349"/>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subTitle" idx="1"/>
          </p:nvPr>
        </p:nvSpPr>
        <p:spPr>
          <a:xfrm>
            <a:off x="1981200" y="502120"/>
            <a:ext cx="5486399" cy="990599"/>
          </a:xfrm>
          <a:prstGeom prst="rect">
            <a:avLst/>
          </a:prstGeom>
          <a:solidFill>
            <a:schemeClr val="lt1">
              <a:alpha val="74509"/>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STEP 1:  </a:t>
            </a:r>
            <a:r>
              <a:rPr lang="en" sz="1800" b="1" i="0" u="none" strike="noStrike" cap="none" baseline="0">
                <a:solidFill>
                  <a:schemeClr val="dk1"/>
                </a:solidFill>
                <a:latin typeface="Calibri"/>
                <a:ea typeface="Calibri"/>
                <a:cs typeface="Calibri"/>
                <a:sym typeface="Calibri"/>
              </a:rPr>
              <a:t>Match the Sentence with the </a:t>
            </a:r>
            <a:r>
              <a:rPr lang="en" sz="1800" b="1">
                <a:solidFill>
                  <a:schemeClr val="dk1"/>
                </a:solidFill>
              </a:rPr>
              <a:t>Absolute phrase</a:t>
            </a:r>
            <a:r>
              <a:rPr lang="en" sz="1800" b="1" i="0" u="none" strike="noStrike" cap="none" baseline="0">
                <a:solidFill>
                  <a:schemeClr val="dk1"/>
                </a:solidFill>
                <a:latin typeface="Calibri"/>
                <a:ea typeface="Calibri"/>
                <a:cs typeface="Calibri"/>
                <a:sym typeface="Calibri"/>
              </a:rPr>
              <a:t> that fits best.  Write down your Answers.</a:t>
            </a:r>
          </a:p>
        </p:txBody>
      </p:sp>
      <p:sp>
        <p:nvSpPr>
          <p:cNvPr id="129" name="Shape 129"/>
          <p:cNvSpPr txBox="1"/>
          <p:nvPr/>
        </p:nvSpPr>
        <p:spPr>
          <a:xfrm>
            <a:off x="76200" y="17526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1.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He clapped twice like a schoolteacher calling the children to attention, and she was up and stumbling, __________________</a:t>
            </a:r>
            <a:r>
              <a:rPr lang="en" sz="1600" b="1" i="0" u="none" strike="noStrike" cap="none" baseline="0">
                <a:solidFill>
                  <a:schemeClr val="dk1"/>
                </a:solidFill>
                <a:latin typeface="Calibri"/>
                <a:ea typeface="Calibri"/>
                <a:cs typeface="Calibri"/>
                <a:sym typeface="Calibri"/>
              </a:rPr>
              <a:t>.</a:t>
            </a:r>
          </a:p>
          <a:p>
            <a:pPr marL="0" marR="0" lvl="0" indent="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Ann Patchet, </a:t>
            </a:r>
            <a:r>
              <a:rPr lang="en" b="1" i="1">
                <a:solidFill>
                  <a:schemeClr val="dk1"/>
                </a:solidFill>
                <a:latin typeface="Calibri"/>
                <a:ea typeface="Calibri"/>
                <a:cs typeface="Calibri"/>
                <a:sym typeface="Calibri"/>
              </a:rPr>
              <a:t>Bel Canto</a:t>
            </a:r>
            <a:r>
              <a:rPr lang="en" sz="1400" b="1" i="0" u="none" strike="noStrike" cap="none" baseline="0">
                <a:solidFill>
                  <a:schemeClr val="dk1"/>
                </a:solidFill>
                <a:latin typeface="Calibri"/>
                <a:ea typeface="Calibri"/>
                <a:cs typeface="Calibri"/>
                <a:sym typeface="Calibri"/>
              </a:rPr>
              <a:t> </a:t>
            </a:r>
          </a:p>
        </p:txBody>
      </p:sp>
      <p:sp>
        <p:nvSpPr>
          <p:cNvPr id="130" name="Shape 130"/>
          <p:cNvSpPr txBox="1"/>
          <p:nvPr/>
        </p:nvSpPr>
        <p:spPr>
          <a:xfrm>
            <a:off x="76200" y="2762250"/>
            <a:ext cx="6019799" cy="673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The little boy stared at her silently, _________________________</a:t>
            </a:r>
            <a:r>
              <a:rPr lang="en" sz="1600" b="1" i="0" u="none" strike="noStrike" cap="none" baseline="0">
                <a:solidFill>
                  <a:schemeClr val="dk1"/>
                </a:solidFill>
                <a:latin typeface="Calibri"/>
                <a:ea typeface="Calibri"/>
                <a:cs typeface="Calibri"/>
                <a:sym typeface="Calibri"/>
              </a:rPr>
              <a:t>.</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Flannery O’Connor</a:t>
            </a:r>
            <a:r>
              <a:rPr lang="en" sz="1400" b="1" i="0" u="none" strike="noStrike" cap="none" baseline="0">
                <a:solidFill>
                  <a:schemeClr val="dk1"/>
                </a:solidFill>
                <a:latin typeface="Calibri"/>
                <a:ea typeface="Calibri"/>
                <a:cs typeface="Calibri"/>
                <a:sym typeface="Calibri"/>
              </a:rPr>
              <a:t>, </a:t>
            </a:r>
            <a:r>
              <a:rPr lang="en" sz="1400" b="1" i="1" u="none" strike="noStrike" cap="none" baseline="0">
                <a:solidFill>
                  <a:schemeClr val="dk1"/>
                </a:solidFill>
                <a:latin typeface="Calibri"/>
                <a:ea typeface="Calibri"/>
                <a:cs typeface="Calibri"/>
                <a:sym typeface="Calibri"/>
              </a:rPr>
              <a:t>“</a:t>
            </a:r>
            <a:r>
              <a:rPr lang="en" b="1" i="1">
                <a:solidFill>
                  <a:schemeClr val="dk1"/>
                </a:solidFill>
                <a:latin typeface="Calibri"/>
                <a:ea typeface="Calibri"/>
                <a:cs typeface="Calibri"/>
                <a:sym typeface="Calibri"/>
              </a:rPr>
              <a:t>The River</a:t>
            </a:r>
            <a:r>
              <a:rPr lang="en" sz="1400" b="1" i="1" u="none" strike="noStrike" cap="none" baseline="0">
                <a:solidFill>
                  <a:schemeClr val="dk1"/>
                </a:solidFill>
                <a:latin typeface="Calibri"/>
                <a:ea typeface="Calibri"/>
                <a:cs typeface="Calibri"/>
                <a:sym typeface="Calibri"/>
              </a:rPr>
              <a:t>”</a:t>
            </a:r>
          </a:p>
        </p:txBody>
      </p:sp>
      <p:sp>
        <p:nvSpPr>
          <p:cNvPr id="131" name="Shape 131"/>
          <p:cNvSpPr txBox="1"/>
          <p:nvPr/>
        </p:nvSpPr>
        <p:spPr>
          <a:xfrm>
            <a:off x="76200" y="3581400"/>
            <a:ext cx="6019799" cy="6095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3.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He foresaw that mankind might split into two species, </a:t>
            </a:r>
            <a:r>
              <a:rPr lang="en" sz="1600" b="1" i="0" u="none" strike="noStrike" cap="none" baseline="0">
                <a:solidFill>
                  <a:schemeClr val="dk1"/>
                </a:solidFill>
                <a:latin typeface="Calibri"/>
                <a:ea typeface="Calibri"/>
                <a:cs typeface="Calibri"/>
                <a:sym typeface="Calibri"/>
              </a:rPr>
              <a:t> _________.</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Kenneth Brower, </a:t>
            </a:r>
            <a:r>
              <a:rPr lang="en" b="1" i="1">
                <a:solidFill>
                  <a:schemeClr val="dk1"/>
                </a:solidFill>
                <a:latin typeface="Calibri"/>
                <a:ea typeface="Calibri"/>
                <a:cs typeface="Calibri"/>
                <a:sym typeface="Calibri"/>
              </a:rPr>
              <a:t>The Starship and the Canoe</a:t>
            </a:r>
          </a:p>
        </p:txBody>
      </p:sp>
      <p:sp>
        <p:nvSpPr>
          <p:cNvPr id="132" name="Shape 132"/>
          <p:cNvSpPr txBox="1"/>
          <p:nvPr/>
        </p:nvSpPr>
        <p:spPr>
          <a:xfrm>
            <a:off x="76200" y="4343400"/>
            <a:ext cx="6019799" cy="8799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4.  </a:t>
            </a:r>
            <a:r>
              <a:rPr lang="en" sz="1600" b="1">
                <a:solidFill>
                  <a:schemeClr val="dk1"/>
                </a:solidFill>
                <a:latin typeface="Calibri"/>
                <a:ea typeface="Calibri"/>
                <a:cs typeface="Calibri"/>
                <a:sym typeface="Calibri"/>
              </a:rPr>
              <a:t>The poor little row of forget-me-nots along the wall came out bravely</a:t>
            </a:r>
            <a:r>
              <a:rPr lang="en" sz="1600" b="1" i="0" u="none" strike="noStrike" cap="none" baseline="0">
                <a:solidFill>
                  <a:schemeClr val="dk1"/>
                </a:solidFill>
                <a:latin typeface="Calibri"/>
                <a:ea typeface="Calibri"/>
                <a:cs typeface="Calibri"/>
                <a:sym typeface="Calibri"/>
              </a:rPr>
              <a:t>, _____________________.</a:t>
            </a:r>
          </a:p>
          <a:p>
            <a:pPr marL="342900" marR="0" lvl="0" indent="-34290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Christy Brown</a:t>
            </a:r>
            <a:r>
              <a:rPr lang="en" sz="1400" b="1" i="0"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My Left Foot</a:t>
            </a:r>
          </a:p>
        </p:txBody>
      </p:sp>
      <p:sp>
        <p:nvSpPr>
          <p:cNvPr id="133" name="Shape 133"/>
          <p:cNvSpPr txBox="1"/>
          <p:nvPr/>
        </p:nvSpPr>
        <p:spPr>
          <a:xfrm>
            <a:off x="76200" y="5334000"/>
            <a:ext cx="6019799"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5.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The dinosaur ran, __________, leaving prints six inches deep wherever it settled its weight.</a:t>
            </a:r>
          </a:p>
          <a:p>
            <a:pPr marL="0" marR="0" lvl="0" indent="0" algn="r" rtl="0">
              <a:spcBef>
                <a:spcPts val="280"/>
              </a:spcBef>
              <a:spcAft>
                <a:spcPts val="0"/>
              </a:spcAft>
              <a:buClr>
                <a:srgbClr val="888888"/>
              </a:buClr>
              <a:buSzPct val="25000"/>
              <a:buFont typeface="Calibri"/>
              <a:buNone/>
            </a:pPr>
            <a:r>
              <a:rPr lang="en" b="1">
                <a:solidFill>
                  <a:schemeClr val="dk1"/>
                </a:solidFill>
                <a:latin typeface="Calibri"/>
                <a:ea typeface="Calibri"/>
                <a:cs typeface="Calibri"/>
                <a:sym typeface="Calibri"/>
              </a:rPr>
              <a:t>Ray Bradbury</a:t>
            </a:r>
            <a:r>
              <a:rPr lang="en" sz="1400" b="1" i="0" u="none" strike="noStrike" cap="none" baseline="0">
                <a:solidFill>
                  <a:schemeClr val="dk1"/>
                </a:solidFill>
                <a:latin typeface="Calibri"/>
                <a:ea typeface="Calibri"/>
                <a:cs typeface="Calibri"/>
                <a:sym typeface="Calibri"/>
              </a:rPr>
              <a:t>,</a:t>
            </a:r>
            <a:r>
              <a:rPr lang="en" sz="1400" b="1" i="1" u="none" strike="noStrike" cap="none" baseline="0">
                <a:solidFill>
                  <a:schemeClr val="dk1"/>
                </a:solidFill>
                <a:latin typeface="Calibri"/>
                <a:ea typeface="Calibri"/>
                <a:cs typeface="Calibri"/>
                <a:sym typeface="Calibri"/>
              </a:rPr>
              <a:t> </a:t>
            </a:r>
            <a:r>
              <a:rPr lang="en" b="1" i="1">
                <a:solidFill>
                  <a:schemeClr val="dk1"/>
                </a:solidFill>
                <a:latin typeface="Calibri"/>
                <a:ea typeface="Calibri"/>
                <a:cs typeface="Calibri"/>
                <a:sym typeface="Calibri"/>
              </a:rPr>
              <a:t>“A Sound of Thunder”</a:t>
            </a:r>
          </a:p>
        </p:txBody>
      </p:sp>
      <p:graphicFrame>
        <p:nvGraphicFramePr>
          <p:cNvPr id="134" name="Shape 134"/>
          <p:cNvGraphicFramePr/>
          <p:nvPr>
            <p:extLst>
              <p:ext uri="{D42A27DB-BD31-4B8C-83A1-F6EECF244321}">
                <p14:modId xmlns:p14="http://schemas.microsoft.com/office/powerpoint/2010/main" val="768407726"/>
              </p:ext>
            </p:extLst>
          </p:nvPr>
        </p:nvGraphicFramePr>
        <p:xfrm>
          <a:off x="6295938" y="1289966"/>
          <a:ext cx="2819400" cy="5091950"/>
        </p:xfrm>
        <a:graphic>
          <a:graphicData uri="http://schemas.openxmlformats.org/drawingml/2006/table">
            <a:tbl>
              <a:tblPr firstRow="1" bandRow="1">
                <a:noFill/>
                <a:tableStyleId>{12AF501F-4221-4D40-82BC-DED2A3FA8379}</a:tableStyleId>
              </a:tblPr>
              <a:tblGrid>
                <a:gridCol w="2819400"/>
              </a:tblGrid>
              <a:tr h="442575">
                <a:tc>
                  <a:txBody>
                    <a:bodyPr/>
                    <a:lstStyle/>
                    <a:p>
                      <a:pPr lvl="0" algn="ctr" rtl="0">
                        <a:buSzPct val="25000"/>
                        <a:buNone/>
                      </a:pPr>
                      <a:r>
                        <a:rPr lang="en" sz="1600" dirty="0"/>
                        <a:t>Delayed Adverb Bank</a:t>
                      </a:r>
                    </a:p>
                  </a:txBody>
                  <a:tcPr marL="91450" marR="91450" marT="45725" marB="45725">
                    <a:solidFill>
                      <a:srgbClr val="5F497A">
                        <a:alpha val="80000"/>
                      </a:srgbClr>
                    </a:solidFill>
                  </a:tcPr>
                </a:tc>
              </a:tr>
              <a:tr h="777625">
                <a:tc>
                  <a:txBody>
                    <a:bodyPr/>
                    <a:lstStyle/>
                    <a:p>
                      <a:pPr lvl="0" algn="l" rtl="0">
                        <a:spcBef>
                          <a:spcPts val="0"/>
                        </a:spcBef>
                        <a:spcAft>
                          <a:spcPts val="0"/>
                        </a:spcAft>
                        <a:buSzPct val="25000"/>
                        <a:buNone/>
                      </a:pPr>
                      <a:r>
                        <a:rPr lang="en" b="1"/>
                        <a:t>A. his nose and eyes running</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B. its pelvic bones crushing aside trees and bushes, its taloned feet clawing damp earth</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a:t>C. one following the technological path which he described, the other holding on as best it could to the ancient folkways of natural living</a:t>
                      </a:r>
                    </a:p>
                  </a:txBody>
                  <a:tcPr marL="91450" marR="91450" marT="45725" marB="45725">
                    <a:solidFill>
                      <a:srgbClr val="CCC0D9">
                        <a:alpha val="80000"/>
                      </a:srgbClr>
                    </a:solidFill>
                  </a:tcPr>
                </a:tc>
              </a:tr>
              <a:tr h="777625">
                <a:tc>
                  <a:txBody>
                    <a:bodyPr/>
                    <a:lstStyle/>
                    <a:p>
                      <a:pPr lvl="0" algn="l" rtl="0">
                        <a:spcBef>
                          <a:spcPts val="0"/>
                        </a:spcBef>
                        <a:spcAft>
                          <a:spcPts val="0"/>
                        </a:spcAft>
                        <a:buSzPct val="25000"/>
                        <a:buNone/>
                      </a:pPr>
                      <a:r>
                        <a:rPr lang="en" b="1"/>
                        <a:t>D. their tiny starlike blossoms all blue and while and speckled red</a:t>
                      </a:r>
                    </a:p>
                  </a:txBody>
                  <a:tcPr marL="91450" marR="91450" marT="45725" marB="45725">
                    <a:solidFill>
                      <a:srgbClr val="E5DFEC">
                        <a:alpha val="80000"/>
                      </a:srgbClr>
                    </a:solidFill>
                  </a:tcPr>
                </a:tc>
              </a:tr>
              <a:tr h="777625">
                <a:tc>
                  <a:txBody>
                    <a:bodyPr/>
                    <a:lstStyle/>
                    <a:p>
                      <a:pPr lvl="0" algn="l" rtl="0">
                        <a:spcBef>
                          <a:spcPts val="0"/>
                        </a:spcBef>
                        <a:spcAft>
                          <a:spcPts val="0"/>
                        </a:spcAft>
                        <a:buSzPct val="25000"/>
                        <a:buNone/>
                      </a:pPr>
                      <a:r>
                        <a:rPr lang="en" b="1" dirty="0"/>
                        <a:t>E.  her left foot asleep</a:t>
                      </a:r>
                    </a:p>
                  </a:txBody>
                  <a:tcPr marL="91450" marR="91450" marT="45725" marB="45725">
                    <a:solidFill>
                      <a:srgbClr val="CCC0D9">
                        <a:alpha val="80000"/>
                      </a:srgbClr>
                    </a:solidFill>
                  </a:tcPr>
                </a:tc>
              </a:tr>
            </a:tbl>
          </a:graphicData>
        </a:graphic>
      </p:graphicFrame>
      <p:sp>
        <p:nvSpPr>
          <p:cNvPr id="138" name="Shape 13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pic>
        <p:nvPicPr>
          <p:cNvPr id="139" name="Shape 139"/>
          <p:cNvPicPr preferRelativeResize="0"/>
          <p:nvPr/>
        </p:nvPicPr>
        <p:blipFill>
          <a:blip r:embed="rId3"/>
          <a:stretch>
            <a:fillRect/>
          </a:stretch>
        </p:blipFill>
        <p:spPr>
          <a:xfrm rot="1142258">
            <a:off x="1128574" y="604839"/>
            <a:ext cx="631824" cy="811212"/>
          </a:xfrm>
          <a:prstGeom prst="rect">
            <a:avLst/>
          </a:prstGeom>
        </p:spPr>
      </p:pic>
      <p:pic>
        <p:nvPicPr>
          <p:cNvPr id="140" name="Shape 140"/>
          <p:cNvPicPr preferRelativeResize="0"/>
          <p:nvPr/>
        </p:nvPicPr>
        <p:blipFill>
          <a:blip r:embed="rId3"/>
          <a:stretch>
            <a:fillRect/>
          </a:stretch>
        </p:blipFill>
        <p:spPr>
          <a:xfrm rot="1142258">
            <a:off x="266699" y="5965824"/>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Shape 148"/>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sp>
        <p:nvSpPr>
          <p:cNvPr id="149" name="Shape 149"/>
          <p:cNvSpPr txBox="1"/>
          <p:nvPr/>
        </p:nvSpPr>
        <p:spPr>
          <a:xfrm>
            <a:off x="2590800" y="649287"/>
            <a:ext cx="5486399" cy="646112"/>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0"/>
              </a:spcBef>
              <a:spcAft>
                <a:spcPts val="0"/>
              </a:spcAft>
              <a:buSzPct val="25000"/>
              <a:buNone/>
            </a:pPr>
            <a:r>
              <a:rPr lang="en" sz="1800" b="1" i="0" u="none" strike="noStrike" cap="none" baseline="0">
                <a:solidFill>
                  <a:schemeClr val="dk1"/>
                </a:solidFill>
                <a:latin typeface="Calibri"/>
                <a:ea typeface="Calibri"/>
                <a:cs typeface="Calibri"/>
                <a:sym typeface="Calibri"/>
              </a:rPr>
              <a:t>Check your answers.</a:t>
            </a:r>
          </a:p>
        </p:txBody>
      </p:sp>
      <p:sp>
        <p:nvSpPr>
          <p:cNvPr id="150" name="Shape 150"/>
          <p:cNvSpPr txBox="1"/>
          <p:nvPr/>
        </p:nvSpPr>
        <p:spPr>
          <a:xfrm>
            <a:off x="2590800" y="1371600"/>
            <a:ext cx="23622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1</a:t>
            </a:r>
            <a:r>
              <a:rPr lang="en" sz="1800" b="1">
                <a:solidFill>
                  <a:schemeClr val="dk1"/>
                </a:solidFill>
                <a:latin typeface="Calibri"/>
                <a:ea typeface="Calibri"/>
                <a:cs typeface="Calibri"/>
                <a:sym typeface="Calibri"/>
              </a:rPr>
              <a:t>E</a:t>
            </a:r>
            <a:r>
              <a:rPr lang="en" sz="1800" b="1" i="0" u="none" strike="noStrike" cap="none" baseline="0">
                <a:solidFill>
                  <a:schemeClr val="dk1"/>
                </a:solidFill>
                <a:latin typeface="Calibri"/>
                <a:ea typeface="Calibri"/>
                <a:cs typeface="Calibri"/>
                <a:sym typeface="Calibri"/>
              </a:rPr>
              <a:t> – 2</a:t>
            </a:r>
            <a:r>
              <a:rPr lang="en" sz="1800" b="1">
                <a:solidFill>
                  <a:schemeClr val="dk1"/>
                </a:solidFill>
                <a:latin typeface="Calibri"/>
                <a:ea typeface="Calibri"/>
                <a:cs typeface="Calibri"/>
                <a:sym typeface="Calibri"/>
              </a:rPr>
              <a:t>A</a:t>
            </a:r>
            <a:r>
              <a:rPr lang="en" sz="1800" b="1" i="0" u="none" strike="noStrike" cap="none" baseline="0">
                <a:solidFill>
                  <a:schemeClr val="dk1"/>
                </a:solidFill>
                <a:latin typeface="Calibri"/>
                <a:ea typeface="Calibri"/>
                <a:cs typeface="Calibri"/>
                <a:sym typeface="Calibri"/>
              </a:rPr>
              <a:t>– 3</a:t>
            </a:r>
            <a:r>
              <a:rPr lang="en" sz="1800" b="1">
                <a:solidFill>
                  <a:schemeClr val="dk1"/>
                </a:solidFill>
                <a:latin typeface="Calibri"/>
                <a:ea typeface="Calibri"/>
                <a:cs typeface="Calibri"/>
                <a:sym typeface="Calibri"/>
              </a:rPr>
              <a:t>C</a:t>
            </a:r>
            <a:r>
              <a:rPr lang="en" sz="1800" b="1" i="0" u="none" strike="noStrike" cap="none" baseline="0">
                <a:solidFill>
                  <a:schemeClr val="dk1"/>
                </a:solidFill>
                <a:latin typeface="Calibri"/>
                <a:ea typeface="Calibri"/>
                <a:cs typeface="Calibri"/>
                <a:sym typeface="Calibri"/>
              </a:rPr>
              <a:t> – 4</a:t>
            </a: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 5</a:t>
            </a:r>
            <a:r>
              <a:rPr lang="en" sz="1800" b="1">
                <a:solidFill>
                  <a:schemeClr val="dk1"/>
                </a:solidFill>
                <a:latin typeface="Calibri"/>
                <a:ea typeface="Calibri"/>
                <a:cs typeface="Calibri"/>
                <a:sym typeface="Calibri"/>
              </a:rPr>
              <a:t>B</a:t>
            </a:r>
          </a:p>
        </p:txBody>
      </p:sp>
      <p:pic>
        <p:nvPicPr>
          <p:cNvPr id="151" name="Shape 151"/>
          <p:cNvPicPr preferRelativeResize="0"/>
          <p:nvPr/>
        </p:nvPicPr>
        <p:blipFill>
          <a:blip r:embed="rId3"/>
          <a:stretch>
            <a:fillRect/>
          </a:stretch>
        </p:blipFill>
        <p:spPr>
          <a:xfrm rot="1142258">
            <a:off x="1692274" y="690563"/>
            <a:ext cx="631824" cy="811212"/>
          </a:xfrm>
          <a:prstGeom prst="rect">
            <a:avLst/>
          </a:prstGeom>
        </p:spPr>
      </p:pic>
      <p:sp>
        <p:nvSpPr>
          <p:cNvPr id="152" name="Shape 152"/>
          <p:cNvSpPr txBox="1"/>
          <p:nvPr/>
        </p:nvSpPr>
        <p:spPr>
          <a:xfrm>
            <a:off x="152400" y="3162300"/>
            <a:ext cx="8763000" cy="6095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2.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The little boy stared at her silently, </a:t>
            </a:r>
            <a:r>
              <a:rPr lang="en" sz="1600" b="1" u="sng">
                <a:solidFill>
                  <a:srgbClr val="FF0000"/>
                </a:solidFill>
                <a:latin typeface="Calibri"/>
                <a:ea typeface="Calibri"/>
                <a:cs typeface="Calibri"/>
                <a:sym typeface="Calibri"/>
              </a:rPr>
              <a:t>his nose and eyes running.</a:t>
            </a:r>
          </a:p>
          <a:p>
            <a:pPr marL="342900"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Flannery O’Connor, </a:t>
            </a:r>
            <a:r>
              <a:rPr lang="en" b="1" i="1">
                <a:solidFill>
                  <a:schemeClr val="dk1"/>
                </a:solidFill>
                <a:latin typeface="Calibri"/>
                <a:ea typeface="Calibri"/>
                <a:cs typeface="Calibri"/>
                <a:sym typeface="Calibri"/>
              </a:rPr>
              <a:t>“The River”</a:t>
            </a:r>
          </a:p>
        </p:txBody>
      </p:sp>
      <p:sp>
        <p:nvSpPr>
          <p:cNvPr id="153" name="Shape 153"/>
          <p:cNvSpPr txBox="1"/>
          <p:nvPr/>
        </p:nvSpPr>
        <p:spPr>
          <a:xfrm>
            <a:off x="152400" y="3870275"/>
            <a:ext cx="8763000" cy="933300"/>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dirty="0">
                <a:solidFill>
                  <a:srgbClr val="FF0000"/>
                </a:solidFill>
                <a:latin typeface="Calibri"/>
                <a:ea typeface="Calibri"/>
                <a:cs typeface="Calibri"/>
                <a:sym typeface="Calibri"/>
              </a:rPr>
              <a:t>3. </a:t>
            </a:r>
            <a:r>
              <a:rPr lang="en" sz="1600" b="1" i="0" u="none" strike="noStrike" cap="none" baseline="0" dirty="0">
                <a:solidFill>
                  <a:schemeClr val="dk1"/>
                </a:solidFill>
                <a:latin typeface="Calibri"/>
                <a:ea typeface="Calibri"/>
                <a:cs typeface="Calibri"/>
                <a:sym typeface="Calibri"/>
              </a:rPr>
              <a:t> </a:t>
            </a:r>
            <a:r>
              <a:rPr lang="en" sz="1600" b="1" dirty="0">
                <a:solidFill>
                  <a:schemeClr val="dk1"/>
                </a:solidFill>
                <a:latin typeface="Calibri"/>
                <a:ea typeface="Calibri"/>
                <a:cs typeface="Calibri"/>
                <a:sym typeface="Calibri"/>
              </a:rPr>
              <a:t>He foresaw that mankind might split into two species,  </a:t>
            </a:r>
            <a:r>
              <a:rPr lang="en" sz="1600" b="1" u="sng" dirty="0">
                <a:solidFill>
                  <a:srgbClr val="FF0000"/>
                </a:solidFill>
                <a:latin typeface="Calibri"/>
                <a:ea typeface="Calibri"/>
                <a:cs typeface="Calibri"/>
                <a:sym typeface="Calibri"/>
              </a:rPr>
              <a:t>one following the technological path which he described, the other holding on as best it could to the ancient folkways of natural living</a:t>
            </a:r>
            <a:r>
              <a:rPr lang="en" sz="1600" b="1" u="sng" dirty="0" smtClean="0">
                <a:solidFill>
                  <a:srgbClr val="FF0000"/>
                </a:solidFill>
                <a:latin typeface="Calibri"/>
                <a:ea typeface="Calibri"/>
                <a:cs typeface="Calibri"/>
                <a:sym typeface="Calibri"/>
              </a:rPr>
              <a:t>..</a:t>
            </a:r>
            <a:r>
              <a:rPr lang="en" sz="1600" b="1" dirty="0" smtClean="0">
                <a:solidFill>
                  <a:srgbClr val="FF0000"/>
                </a:solidFill>
                <a:latin typeface="Calibri"/>
                <a:ea typeface="Calibri"/>
                <a:cs typeface="Calibri"/>
                <a:sym typeface="Calibri"/>
              </a:rPr>
              <a:t>						</a:t>
            </a:r>
            <a:r>
              <a:rPr lang="en" b="1" dirty="0" smtClean="0">
                <a:solidFill>
                  <a:schemeClr val="dk1"/>
                </a:solidFill>
                <a:latin typeface="Calibri"/>
                <a:ea typeface="Calibri"/>
                <a:cs typeface="Calibri"/>
                <a:sym typeface="Calibri"/>
              </a:rPr>
              <a:t>Kenneth </a:t>
            </a:r>
            <a:r>
              <a:rPr lang="en" b="1" dirty="0">
                <a:solidFill>
                  <a:schemeClr val="dk1"/>
                </a:solidFill>
                <a:latin typeface="Calibri"/>
                <a:ea typeface="Calibri"/>
                <a:cs typeface="Calibri"/>
                <a:sym typeface="Calibri"/>
              </a:rPr>
              <a:t>Brower, </a:t>
            </a:r>
            <a:r>
              <a:rPr lang="en" b="1" i="1" dirty="0">
                <a:solidFill>
                  <a:schemeClr val="dk1"/>
                </a:solidFill>
                <a:latin typeface="Calibri"/>
                <a:ea typeface="Calibri"/>
                <a:cs typeface="Calibri"/>
                <a:sym typeface="Calibri"/>
              </a:rPr>
              <a:t>The Starship and the Canoe</a:t>
            </a:r>
          </a:p>
          <a:p>
            <a:endParaRPr lang="en" b="1" i="1" dirty="0">
              <a:solidFill>
                <a:schemeClr val="dk1"/>
              </a:solidFill>
              <a:latin typeface="Calibri"/>
              <a:ea typeface="Calibri"/>
              <a:cs typeface="Calibri"/>
              <a:sym typeface="Calibri"/>
            </a:endParaRPr>
          </a:p>
        </p:txBody>
      </p:sp>
      <p:sp>
        <p:nvSpPr>
          <p:cNvPr id="154" name="Shape 154"/>
          <p:cNvSpPr txBox="1"/>
          <p:nvPr/>
        </p:nvSpPr>
        <p:spPr>
          <a:xfrm>
            <a:off x="152400" y="4897575"/>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4.  </a:t>
            </a:r>
            <a:r>
              <a:rPr lang="en" sz="1600" b="1">
                <a:solidFill>
                  <a:schemeClr val="dk1"/>
                </a:solidFill>
                <a:latin typeface="Calibri"/>
                <a:ea typeface="Calibri"/>
                <a:cs typeface="Calibri"/>
                <a:sym typeface="Calibri"/>
              </a:rPr>
              <a:t>The poor little row of forget-me-nots along the wall came out bravely, </a:t>
            </a:r>
            <a:r>
              <a:rPr lang="en" sz="1600" b="1" u="sng">
                <a:solidFill>
                  <a:srgbClr val="FF0000"/>
                </a:solidFill>
                <a:latin typeface="Calibri"/>
                <a:ea typeface="Calibri"/>
                <a:cs typeface="Calibri"/>
                <a:sym typeface="Calibri"/>
              </a:rPr>
              <a:t>their tiny starlike blossoms all blue and white and speckled red</a:t>
            </a:r>
            <a:r>
              <a:rPr lang="en" sz="1600" b="1">
                <a:solidFill>
                  <a:schemeClr val="dk1"/>
                </a:solidFill>
                <a:latin typeface="Calibri"/>
                <a:ea typeface="Calibri"/>
                <a:cs typeface="Calibri"/>
                <a:sym typeface="Calibri"/>
              </a:rPr>
              <a:t>.                                      </a:t>
            </a:r>
          </a:p>
          <a:p>
            <a:pPr marL="342900" lvl="0" algn="r" rtl="0">
              <a:spcBef>
                <a:spcPts val="320"/>
              </a:spcBef>
              <a:buClr>
                <a:srgbClr val="888888"/>
              </a:buClr>
              <a:buSzPct val="25000"/>
              <a:buFont typeface="Calibri"/>
              <a:buNone/>
            </a:pPr>
            <a:r>
              <a:rPr lang="en" b="1">
                <a:solidFill>
                  <a:schemeClr val="dk1"/>
                </a:solidFill>
                <a:latin typeface="Calibri"/>
                <a:ea typeface="Calibri"/>
                <a:cs typeface="Calibri"/>
                <a:sym typeface="Calibri"/>
              </a:rPr>
              <a:t>                                    Christy Brown, </a:t>
            </a:r>
            <a:r>
              <a:rPr lang="en" b="1" i="1">
                <a:solidFill>
                  <a:schemeClr val="dk1"/>
                </a:solidFill>
                <a:latin typeface="Calibri"/>
                <a:ea typeface="Calibri"/>
                <a:cs typeface="Calibri"/>
                <a:sym typeface="Calibri"/>
              </a:rPr>
              <a:t>My Left Foot</a:t>
            </a:r>
          </a:p>
          <a:p>
            <a:endParaRPr lang="en" b="1" i="1">
              <a:solidFill>
                <a:schemeClr val="dk1"/>
              </a:solidFill>
              <a:latin typeface="Calibri"/>
              <a:ea typeface="Calibri"/>
              <a:cs typeface="Calibri"/>
              <a:sym typeface="Calibri"/>
            </a:endParaRPr>
          </a:p>
        </p:txBody>
      </p:sp>
      <p:sp>
        <p:nvSpPr>
          <p:cNvPr id="155" name="Shape 155"/>
          <p:cNvSpPr txBox="1"/>
          <p:nvPr/>
        </p:nvSpPr>
        <p:spPr>
          <a:xfrm>
            <a:off x="152400" y="5867400"/>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5. </a:t>
            </a:r>
            <a:r>
              <a:rPr lang="en" sz="1600" b="1" i="0" u="none" strike="noStrike" cap="none" baseline="0">
                <a:solidFill>
                  <a:schemeClr val="dk1"/>
                </a:solidFill>
                <a:latin typeface="Calibri"/>
                <a:ea typeface="Calibri"/>
                <a:cs typeface="Calibri"/>
                <a:sym typeface="Calibri"/>
              </a:rPr>
              <a:t> </a:t>
            </a:r>
            <a:r>
              <a:rPr lang="en" sz="1600" b="1">
                <a:solidFill>
                  <a:schemeClr val="dk1"/>
                </a:solidFill>
                <a:latin typeface="Calibri"/>
                <a:ea typeface="Calibri"/>
                <a:cs typeface="Calibri"/>
                <a:sym typeface="Calibri"/>
              </a:rPr>
              <a:t>The dinosaur ran,</a:t>
            </a:r>
            <a:r>
              <a:rPr lang="en" sz="1600" b="1" u="sng">
                <a:solidFill>
                  <a:srgbClr val="FF0000"/>
                </a:solidFill>
                <a:latin typeface="Calibri"/>
                <a:ea typeface="Calibri"/>
                <a:cs typeface="Calibri"/>
                <a:sym typeface="Calibri"/>
              </a:rPr>
              <a:t> </a:t>
            </a:r>
            <a:r>
              <a:rPr lang="en" b="1" u="sng">
                <a:solidFill>
                  <a:srgbClr val="FF0000"/>
                </a:solidFill>
              </a:rPr>
              <a:t>its pelvic bones crushing aside trees and bushes, its taloned feet clawing damp earth</a:t>
            </a:r>
            <a:r>
              <a:rPr lang="en" sz="1600" b="1" u="sng">
                <a:solidFill>
                  <a:srgbClr val="FF0000"/>
                </a:solidFill>
                <a:latin typeface="Calibri"/>
                <a:ea typeface="Calibri"/>
                <a:cs typeface="Calibri"/>
                <a:sym typeface="Calibri"/>
              </a:rPr>
              <a:t>, </a:t>
            </a:r>
            <a:r>
              <a:rPr lang="en" sz="1600" b="1">
                <a:solidFill>
                  <a:schemeClr val="dk1"/>
                </a:solidFill>
                <a:latin typeface="Calibri"/>
                <a:ea typeface="Calibri"/>
                <a:cs typeface="Calibri"/>
                <a:sym typeface="Calibri"/>
              </a:rPr>
              <a:t>leaving prints six inches deep wherever it settled its weight.</a:t>
            </a:r>
          </a:p>
          <a:p>
            <a:pPr lvl="0" algn="r" rtl="0">
              <a:spcBef>
                <a:spcPts val="280"/>
              </a:spcBef>
              <a:buClr>
                <a:srgbClr val="888888"/>
              </a:buClr>
              <a:buSzPct val="25000"/>
              <a:buFont typeface="Calibri"/>
              <a:buNone/>
            </a:pPr>
            <a:r>
              <a:rPr lang="en" b="1">
                <a:solidFill>
                  <a:schemeClr val="dk1"/>
                </a:solidFill>
                <a:latin typeface="Calibri"/>
                <a:ea typeface="Calibri"/>
                <a:cs typeface="Calibri"/>
                <a:sym typeface="Calibri"/>
              </a:rPr>
              <a:t>Ray Bradbury,</a:t>
            </a:r>
            <a:r>
              <a:rPr lang="en" b="1" i="1">
                <a:solidFill>
                  <a:schemeClr val="dk1"/>
                </a:solidFill>
                <a:latin typeface="Calibri"/>
                <a:ea typeface="Calibri"/>
                <a:cs typeface="Calibri"/>
                <a:sym typeface="Calibri"/>
              </a:rPr>
              <a:t> “A Sound of Thunder”</a:t>
            </a:r>
          </a:p>
          <a:p>
            <a:endParaRPr lang="en" b="1" i="1">
              <a:solidFill>
                <a:schemeClr val="dk1"/>
              </a:solidFill>
              <a:latin typeface="Calibri"/>
              <a:ea typeface="Calibri"/>
              <a:cs typeface="Calibri"/>
              <a:sym typeface="Calibri"/>
            </a:endParaRPr>
          </a:p>
        </p:txBody>
      </p:sp>
      <p:sp>
        <p:nvSpPr>
          <p:cNvPr id="156" name="Shape 156"/>
          <p:cNvSpPr txBox="1"/>
          <p:nvPr/>
        </p:nvSpPr>
        <p:spPr>
          <a:xfrm>
            <a:off x="152400" y="2228850"/>
            <a:ext cx="8763000" cy="838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lvl="0" rtl="0">
              <a:spcBef>
                <a:spcPts val="320"/>
              </a:spcBef>
              <a:buClr>
                <a:srgbClr val="888888"/>
              </a:buClr>
              <a:buSzPct val="25000"/>
              <a:buFont typeface="Calibri"/>
              <a:buNone/>
            </a:pPr>
            <a:r>
              <a:rPr lang="en" sz="1600" b="1" i="0" u="none" strike="noStrike" cap="none" baseline="0" dirty="0">
                <a:solidFill>
                  <a:srgbClr val="FF0000"/>
                </a:solidFill>
                <a:latin typeface="Calibri"/>
                <a:ea typeface="Calibri"/>
                <a:cs typeface="Calibri"/>
                <a:sym typeface="Calibri"/>
              </a:rPr>
              <a:t>1. </a:t>
            </a:r>
            <a:r>
              <a:rPr lang="en" sz="1600" b="1" i="0" u="none" strike="noStrike" cap="none" baseline="0" dirty="0">
                <a:solidFill>
                  <a:schemeClr val="dk1"/>
                </a:solidFill>
                <a:latin typeface="Calibri"/>
                <a:ea typeface="Calibri"/>
                <a:cs typeface="Calibri"/>
                <a:sym typeface="Calibri"/>
              </a:rPr>
              <a:t> </a:t>
            </a:r>
            <a:r>
              <a:rPr lang="en" sz="1600" b="1" dirty="0">
                <a:solidFill>
                  <a:schemeClr val="dk1"/>
                </a:solidFill>
                <a:latin typeface="Calibri"/>
                <a:ea typeface="Calibri"/>
                <a:cs typeface="Calibri"/>
                <a:sym typeface="Calibri"/>
              </a:rPr>
              <a:t>He clapped twice like a schoolteacher calling the children to attention, and she was up and stumbling, </a:t>
            </a:r>
            <a:r>
              <a:rPr lang="en" sz="1600" b="1" u="sng" dirty="0">
                <a:solidFill>
                  <a:srgbClr val="FF0000"/>
                </a:solidFill>
                <a:latin typeface="Calibri"/>
                <a:ea typeface="Calibri"/>
                <a:cs typeface="Calibri"/>
                <a:sym typeface="Calibri"/>
              </a:rPr>
              <a:t>her left foot asleep</a:t>
            </a:r>
            <a:r>
              <a:rPr lang="en" sz="1600" b="1" dirty="0">
                <a:solidFill>
                  <a:schemeClr val="dk1"/>
                </a:solidFill>
                <a:latin typeface="Calibri"/>
                <a:ea typeface="Calibri"/>
                <a:cs typeface="Calibri"/>
                <a:sym typeface="Calibri"/>
              </a:rPr>
              <a:t>.                                                        </a:t>
            </a:r>
          </a:p>
          <a:p>
            <a:pPr marL="342900" lvl="0" algn="r" rtl="0">
              <a:spcBef>
                <a:spcPts val="320"/>
              </a:spcBef>
              <a:buClr>
                <a:srgbClr val="888888"/>
              </a:buClr>
              <a:buSzPct val="25000"/>
              <a:buFont typeface="Calibri"/>
              <a:buNone/>
            </a:pPr>
            <a:r>
              <a:rPr lang="en" b="1" dirty="0">
                <a:solidFill>
                  <a:schemeClr val="dk1"/>
                </a:solidFill>
                <a:latin typeface="Calibri"/>
                <a:ea typeface="Calibri"/>
                <a:cs typeface="Calibri"/>
                <a:sym typeface="Calibri"/>
              </a:rPr>
              <a:t>Ann Patchet, </a:t>
            </a:r>
            <a:r>
              <a:rPr lang="en" b="1" i="1" dirty="0">
                <a:solidFill>
                  <a:schemeClr val="dk1"/>
                </a:solidFill>
                <a:latin typeface="Calibri"/>
                <a:ea typeface="Calibri"/>
                <a:cs typeface="Calibri"/>
                <a:sym typeface="Calibri"/>
              </a:rPr>
              <a:t>Bel Canto</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Shape 161"/>
          <p:cNvGraphicFramePr/>
          <p:nvPr>
            <p:extLst>
              <p:ext uri="{D42A27DB-BD31-4B8C-83A1-F6EECF244321}">
                <p14:modId xmlns:p14="http://schemas.microsoft.com/office/powerpoint/2010/main" val="3022386714"/>
              </p:ext>
            </p:extLst>
          </p:nvPr>
        </p:nvGraphicFramePr>
        <p:xfrm>
          <a:off x="152400" y="4215208"/>
          <a:ext cx="8839200" cy="2498440"/>
        </p:xfrm>
        <a:graphic>
          <a:graphicData uri="http://schemas.openxmlformats.org/drawingml/2006/table">
            <a:tbl>
              <a:tblPr firstRow="1" bandRow="1">
                <a:noFill/>
                <a:tableStyleId>{EFC5A25F-C6FA-4F31-8F53-756C9AE820F9}</a:tableStyleId>
              </a:tblPr>
              <a:tblGrid>
                <a:gridCol w="4419600"/>
                <a:gridCol w="4419600"/>
              </a:tblGrid>
              <a:tr h="377225">
                <a:tc gridSpan="2">
                  <a:txBody>
                    <a:bodyPr/>
                    <a:lstStyle/>
                    <a:p>
                      <a:pPr lvl="0" algn="ctr" rtl="0">
                        <a:buSzPct val="25000"/>
                        <a:buNone/>
                      </a:pPr>
                      <a:r>
                        <a:rPr lang="en" sz="2000" dirty="0"/>
                        <a:t>Scrambled Sentence Bank</a:t>
                      </a:r>
                    </a:p>
                  </a:txBody>
                  <a:tcPr marL="91450" marR="91450" marT="45725" marB="45725">
                    <a:solidFill>
                      <a:srgbClr val="7030A0">
                        <a:alpha val="89803"/>
                      </a:srgbClr>
                    </a:solidFill>
                  </a:tcPr>
                </a:tc>
                <a:tc hMerge="1">
                  <a:txBody>
                    <a:bodyPr/>
                    <a:lstStyle/>
                    <a:p>
                      <a:endParaRPr lang="en-US"/>
                    </a:p>
                  </a:txBody>
                  <a:tcPr/>
                </a:tc>
              </a:tr>
              <a:tr h="875950">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A. and ending the dance on the final beat</a:t>
                      </a:r>
                    </a:p>
                  </a:txBody>
                  <a:tcPr marL="91450" marR="91450" marT="45725" marB="45725">
                    <a:solidFill>
                      <a:srgbClr val="CCC0D9">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dirty="0">
                          <a:solidFill>
                            <a:schemeClr val="dk1"/>
                          </a:solidFill>
                        </a:rPr>
                        <a:t>D. the last pair in </a:t>
                      </a:r>
                      <a:r>
                        <a:rPr lang="en" sz="1800" b="1">
                          <a:solidFill>
                            <a:schemeClr val="dk1"/>
                          </a:solidFill>
                        </a:rPr>
                        <a:t>the </a:t>
                      </a:r>
                      <a:r>
                        <a:rPr lang="en" sz="1800" b="1" smtClean="0">
                          <a:solidFill>
                            <a:schemeClr val="dk1"/>
                          </a:solidFill>
                        </a:rPr>
                        <a:t>dance</a:t>
                      </a:r>
                      <a:endParaRPr lang="en" sz="1800" b="1" dirty="0">
                        <a:solidFill>
                          <a:schemeClr val="dk1"/>
                        </a:solidFill>
                      </a:endParaRPr>
                    </a:p>
                  </a:txBody>
                  <a:tcPr marL="91450" marR="91450" marT="45725" marB="45725">
                    <a:solidFill>
                      <a:srgbClr val="CCC0D9">
                        <a:alpha val="89803"/>
                      </a:srgbClr>
                    </a:solidFill>
                  </a:tcPr>
                </a:tc>
              </a:tr>
              <a:tr h="612975">
                <a:tc>
                  <a:txBody>
                    <a:bodyPr/>
                    <a:lstStyle/>
                    <a:p>
                      <a:pPr marL="0" marR="0" lvl="0" indent="0" algn="l" rtl="0">
                        <a:lnSpc>
                          <a:spcPct val="100000"/>
                        </a:lnSpc>
                        <a:spcBef>
                          <a:spcPts val="0"/>
                        </a:spcBef>
                        <a:spcAft>
                          <a:spcPts val="0"/>
                        </a:spcAft>
                        <a:buClr>
                          <a:schemeClr val="dk1"/>
                        </a:buClr>
                        <a:buSzPct val="25000"/>
                        <a:buFont typeface="Arial"/>
                        <a:buNone/>
                      </a:pPr>
                      <a:r>
                        <a:rPr lang="en" sz="1800" b="1">
                          <a:solidFill>
                            <a:schemeClr val="dk1"/>
                          </a:solidFill>
                        </a:rPr>
                        <a:t>B. stepped quickly</a:t>
                      </a:r>
                    </a:p>
                    <a:p>
                      <a:endParaRPr lang="en" sz="1800" b="1">
                        <a:solidFill>
                          <a:schemeClr val="dk1"/>
                        </a:solidFill>
                      </a:endParaRPr>
                    </a:p>
                  </a:txBody>
                  <a:tcPr marL="91450" marR="91450" marT="45725" marB="45725">
                    <a:solidFill>
                      <a:srgbClr val="E5DFEC">
                        <a:alpha val="89803"/>
                      </a:srgbClr>
                    </a:solidFill>
                  </a:tcPr>
                </a:tc>
                <a:tc>
                  <a:txBody>
                    <a:bodyPr/>
                    <a:lstStyle/>
                    <a:p>
                      <a:pPr marL="0" marR="0" lvl="0" indent="0" algn="l" rtl="0">
                        <a:lnSpc>
                          <a:spcPct val="100000"/>
                        </a:lnSpc>
                        <a:spcBef>
                          <a:spcPts val="0"/>
                        </a:spcBef>
                        <a:spcAft>
                          <a:spcPts val="0"/>
                        </a:spcAft>
                        <a:buClr>
                          <a:schemeClr val="dk1"/>
                        </a:buClr>
                        <a:buSzPct val="25000"/>
                        <a:buFont typeface="Arial"/>
                        <a:buNone/>
                      </a:pPr>
                      <a:r>
                        <a:rPr lang="en" sz="1800" b="1"/>
                        <a:t>E. and swirled rhythmically to the Latin song</a:t>
                      </a:r>
                    </a:p>
                  </a:txBody>
                  <a:tcPr marL="91450" marR="91450" marT="45725" marB="45725">
                    <a:solidFill>
                      <a:srgbClr val="E5DFEC">
                        <a:alpha val="89803"/>
                      </a:srgbClr>
                    </a:solidFill>
                  </a:tcPr>
                </a:tc>
              </a:tr>
              <a:tr h="586150">
                <a:tc>
                  <a:txBody>
                    <a:bodyPr/>
                    <a:lstStyle/>
                    <a:p>
                      <a:pPr marL="0" marR="0" indent="0" algn="l" rtl="0">
                        <a:lnSpc>
                          <a:spcPct val="100000"/>
                        </a:lnSpc>
                        <a:spcBef>
                          <a:spcPts val="0"/>
                        </a:spcBef>
                        <a:spcAft>
                          <a:spcPts val="0"/>
                        </a:spcAft>
                        <a:buNone/>
                      </a:pPr>
                      <a:r>
                        <a:rPr lang="en" sz="1800" b="1">
                          <a:solidFill>
                            <a:schemeClr val="dk1"/>
                          </a:solidFill>
                        </a:rPr>
                        <a:t>C. the couple spinning</a:t>
                      </a:r>
                    </a:p>
                  </a:txBody>
                  <a:tcPr marL="91450" marR="91450" marT="45725" marB="45725">
                    <a:solidFill>
                      <a:srgbClr val="E5DFEC">
                        <a:alpha val="89800"/>
                      </a:srgbClr>
                    </a:solidFill>
                  </a:tcPr>
                </a:tc>
                <a:tc>
                  <a:txBody>
                    <a:bodyPr/>
                    <a:lstStyle/>
                    <a:p>
                      <a:endParaRPr/>
                    </a:p>
                  </a:txBody>
                  <a:tcPr marL="91450" marR="91450" marT="45725" marB="45725">
                    <a:solidFill>
                      <a:srgbClr val="E5DFEC">
                        <a:alpha val="89800"/>
                      </a:srgbClr>
                    </a:solidFill>
                  </a:tcPr>
                </a:tc>
              </a:tr>
            </a:tbl>
          </a:graphicData>
        </a:graphic>
      </p:graphicFrame>
      <p:sp>
        <p:nvSpPr>
          <p:cNvPr id="162" name="Shape 162"/>
          <p:cNvSpPr txBox="1"/>
          <p:nvPr/>
        </p:nvSpPr>
        <p:spPr>
          <a:xfrm>
            <a:off x="152400" y="25146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marR="0" lvl="0" indent="-342900" rtl="0">
              <a:spcBef>
                <a:spcPts val="48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The motorcycle on the sidewalk speeded up and skidded obliquely into a plate-glass window, the front wheel bucking and climbing the brick base beneath the window</a:t>
            </a:r>
            <a:r>
              <a:rPr lang="en" sz="1800" b="1" i="0" u="none" strike="noStrike" cap="none" baseline="0">
                <a:solidFill>
                  <a:schemeClr val="dk1"/>
                </a:solidFill>
                <a:latin typeface="Calibri"/>
                <a:ea typeface="Calibri"/>
                <a:cs typeface="Calibri"/>
                <a:sym typeface="Calibri"/>
              </a:rPr>
              <a:t>.</a:t>
            </a:r>
          </a:p>
          <a:p>
            <a:pPr marL="342900" marR="0" lvl="0" indent="-342900" algn="r"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Frank Rooney</a:t>
            </a:r>
            <a:r>
              <a:rPr lang="en" sz="1800" b="1" i="0" u="none" strike="noStrike" cap="none" baseline="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a:t>
            </a:r>
            <a:r>
              <a:rPr lang="en" sz="1800" b="1" i="1" u="none" strike="noStrike" cap="none" baseline="0">
                <a:solidFill>
                  <a:schemeClr val="dk1"/>
                </a:solidFill>
                <a:latin typeface="Calibri"/>
                <a:ea typeface="Calibri"/>
                <a:cs typeface="Calibri"/>
                <a:sym typeface="Calibri"/>
              </a:rPr>
              <a:t>The </a:t>
            </a:r>
            <a:r>
              <a:rPr lang="en" sz="1800" b="1" i="1">
                <a:solidFill>
                  <a:schemeClr val="dk1"/>
                </a:solidFill>
                <a:latin typeface="Calibri"/>
                <a:ea typeface="Calibri"/>
                <a:cs typeface="Calibri"/>
                <a:sym typeface="Calibri"/>
              </a:rPr>
              <a:t>Cyclist’s Raid”</a:t>
            </a:r>
          </a:p>
        </p:txBody>
      </p:sp>
      <p:sp>
        <p:nvSpPr>
          <p:cNvPr id="167" name="Shape 16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sp>
        <p:nvSpPr>
          <p:cNvPr id="168" name="Shape 168"/>
          <p:cNvSpPr txBox="1">
            <a:spLocks noGrp="1"/>
          </p:cNvSpPr>
          <p:nvPr>
            <p:ph type="subTitle" idx="1"/>
          </p:nvPr>
        </p:nvSpPr>
        <p:spPr>
          <a:xfrm>
            <a:off x="2514600" y="533400"/>
            <a:ext cx="5562600" cy="1904999"/>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DIRECTIONS</a:t>
            </a:r>
          </a:p>
          <a:p>
            <a:pPr marL="0" marR="0" lvl="0" indent="0" algn="l" rtl="0">
              <a:spcBef>
                <a:spcPts val="360"/>
              </a:spcBef>
              <a:spcAft>
                <a:spcPts val="0"/>
              </a:spcAft>
              <a:buClr>
                <a:srgbClr val="888888"/>
              </a:buClr>
              <a:buSzPct val="25000"/>
              <a:buFont typeface="Calibri"/>
              <a:buNone/>
            </a:pPr>
            <a:r>
              <a:rPr lang="en" sz="1800" b="1">
                <a:solidFill>
                  <a:schemeClr val="dk1"/>
                </a:solidFill>
              </a:rPr>
              <a:t>Identify the absolute phrase in the sentence and scrambled list.  Next, unscramble and write out the sentence parts to imitate the mode.  Finally, write your own imitation of the model and identify the absolute phrase.</a:t>
            </a:r>
          </a:p>
        </p:txBody>
      </p:sp>
      <p:pic>
        <p:nvPicPr>
          <p:cNvPr id="169" name="Shape 169"/>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Shape 177"/>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sp>
        <p:nvSpPr>
          <p:cNvPr id="178" name="Shape 178"/>
          <p:cNvSpPr txBox="1">
            <a:spLocks noGrp="1"/>
          </p:cNvSpPr>
          <p:nvPr>
            <p:ph type="subTitle" idx="1"/>
          </p:nvPr>
        </p:nvSpPr>
        <p:spPr>
          <a:xfrm>
            <a:off x="2743200" y="609600"/>
            <a:ext cx="5333999" cy="13176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 </a:t>
            </a:r>
            <a:r>
              <a:rPr lang="en" sz="1600" b="1" i="0" u="sng" strike="noStrike" cap="none" baseline="0">
                <a:solidFill>
                  <a:schemeClr val="dk1"/>
                </a:solidFill>
                <a:latin typeface="Calibri"/>
                <a:ea typeface="Calibri"/>
                <a:cs typeface="Calibri"/>
                <a:sym typeface="Calibri"/>
              </a:rPr>
              <a:t>including</a:t>
            </a:r>
            <a:r>
              <a:rPr lang="en" sz="1600" b="1" i="0" u="none" strike="noStrike" cap="none" baseline="0">
                <a:solidFill>
                  <a:schemeClr val="dk1"/>
                </a:solidFill>
                <a:latin typeface="Calibri"/>
                <a:ea typeface="Calibri"/>
                <a:cs typeface="Calibri"/>
                <a:sym typeface="Calibri"/>
              </a:rPr>
              <a:t> the correct punctuation and capitalization.  </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Now share your answer</a:t>
            </a:r>
            <a:r>
              <a:rPr lang="en" sz="1600" b="1">
                <a:solidFill>
                  <a:schemeClr val="dk1"/>
                </a:solidFill>
              </a:rPr>
              <a:t> with the person next to you</a:t>
            </a:r>
            <a:r>
              <a:rPr lang="en" sz="1600" b="1" i="0" u="none" strike="noStrike" cap="none" baseline="0">
                <a:solidFill>
                  <a:schemeClr val="dk1"/>
                </a:solidFill>
                <a:latin typeface="Calibri"/>
                <a:ea typeface="Calibri"/>
                <a:cs typeface="Calibri"/>
                <a:sym typeface="Calibri"/>
              </a:rPr>
              <a:t>. .  ☺</a:t>
            </a:r>
          </a:p>
        </p:txBody>
      </p:sp>
      <p:sp>
        <p:nvSpPr>
          <p:cNvPr id="179" name="Shape 179"/>
          <p:cNvSpPr txBox="1"/>
          <p:nvPr/>
        </p:nvSpPr>
        <p:spPr>
          <a:xfrm>
            <a:off x="4576975" y="4716475"/>
            <a:ext cx="22515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a:latin typeface="Calibri"/>
                <a:ea typeface="Calibri"/>
                <a:cs typeface="Calibri"/>
                <a:sym typeface="Calibri"/>
              </a:rPr>
              <a:t>stepped quickly</a:t>
            </a:r>
          </a:p>
        </p:txBody>
      </p:sp>
      <p:sp>
        <p:nvSpPr>
          <p:cNvPr id="180" name="Shape 180"/>
          <p:cNvSpPr txBox="1"/>
          <p:nvPr/>
        </p:nvSpPr>
        <p:spPr>
          <a:xfrm>
            <a:off x="152400" y="4708525"/>
            <a:ext cx="43502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T</a:t>
            </a:r>
            <a:r>
              <a:rPr lang="en" sz="2400" b="1">
                <a:solidFill>
                  <a:schemeClr val="dk1"/>
                </a:solidFill>
                <a:latin typeface="Calibri"/>
                <a:ea typeface="Calibri"/>
                <a:cs typeface="Calibri"/>
                <a:sym typeface="Calibri"/>
              </a:rPr>
              <a:t>he last pair in the dance contest</a:t>
            </a:r>
          </a:p>
        </p:txBody>
      </p:sp>
      <p:sp>
        <p:nvSpPr>
          <p:cNvPr id="181" name="Shape 181"/>
          <p:cNvSpPr txBox="1"/>
          <p:nvPr/>
        </p:nvSpPr>
        <p:spPr>
          <a:xfrm>
            <a:off x="228600" y="1828800"/>
            <a:ext cx="1752600" cy="685799"/>
          </a:xfrm>
          <a:prstGeom prst="rect">
            <a:avLst/>
          </a:prstGeom>
          <a:solidFill>
            <a:srgbClr val="F2DADA">
              <a:alpha val="84705"/>
            </a:srgb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rgbClr val="FF0000"/>
                </a:solidFill>
                <a:latin typeface="Calibri"/>
                <a:ea typeface="Calibri"/>
                <a:cs typeface="Calibri"/>
                <a:sym typeface="Calibri"/>
              </a:rPr>
              <a:t>ANSWER</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D</a:t>
            </a:r>
            <a:r>
              <a:rPr lang="en" sz="1800" b="1" i="0" u="none" strike="noStrike" cap="none" baseline="0">
                <a:solidFill>
                  <a:schemeClr val="dk1"/>
                </a:solidFill>
                <a:latin typeface="Calibri"/>
                <a:ea typeface="Calibri"/>
                <a:cs typeface="Calibri"/>
                <a:sym typeface="Calibri"/>
              </a:rPr>
              <a:t> – </a:t>
            </a:r>
            <a:r>
              <a:rPr lang="en" sz="1800" b="1">
                <a:solidFill>
                  <a:schemeClr val="dk1"/>
                </a:solidFill>
                <a:latin typeface="Calibri"/>
                <a:ea typeface="Calibri"/>
                <a:cs typeface="Calibri"/>
                <a:sym typeface="Calibri"/>
              </a:rPr>
              <a:t>B</a:t>
            </a:r>
            <a:r>
              <a:rPr lang="en" sz="1800" b="1" i="0" u="none" strike="noStrike" cap="none" baseline="0">
                <a:solidFill>
                  <a:schemeClr val="dk1"/>
                </a:solidFill>
                <a:latin typeface="Calibri"/>
                <a:ea typeface="Calibri"/>
                <a:cs typeface="Calibri"/>
                <a:sym typeface="Calibri"/>
              </a:rPr>
              <a:t> – </a:t>
            </a:r>
            <a:r>
              <a:rPr lang="en" sz="1800" b="1">
                <a:solidFill>
                  <a:schemeClr val="dk1"/>
                </a:solidFill>
                <a:latin typeface="Calibri"/>
                <a:ea typeface="Calibri"/>
                <a:cs typeface="Calibri"/>
                <a:sym typeface="Calibri"/>
              </a:rPr>
              <a:t>E</a:t>
            </a:r>
            <a:r>
              <a:rPr lang="en" sz="1800" b="1" i="0" u="none" strike="noStrike" cap="none" baseline="0">
                <a:solidFill>
                  <a:schemeClr val="dk1"/>
                </a:solidFill>
                <a:latin typeface="Calibri"/>
                <a:ea typeface="Calibri"/>
                <a:cs typeface="Calibri"/>
                <a:sym typeface="Calibri"/>
              </a:rPr>
              <a:t> - C - A</a:t>
            </a:r>
          </a:p>
        </p:txBody>
      </p:sp>
      <p:pic>
        <p:nvPicPr>
          <p:cNvPr id="182" name="Shape 182"/>
          <p:cNvPicPr preferRelativeResize="0"/>
          <p:nvPr/>
        </p:nvPicPr>
        <p:blipFill>
          <a:blip r:embed="rId3"/>
          <a:stretch>
            <a:fillRect/>
          </a:stretch>
        </p:blipFill>
        <p:spPr>
          <a:xfrm rot="1142258">
            <a:off x="1692274" y="690563"/>
            <a:ext cx="631824" cy="811212"/>
          </a:xfrm>
          <a:prstGeom prst="rect">
            <a:avLst/>
          </a:prstGeom>
        </p:spPr>
      </p:pic>
      <p:sp>
        <p:nvSpPr>
          <p:cNvPr id="183" name="Shape 183"/>
          <p:cNvSpPr txBox="1"/>
          <p:nvPr/>
        </p:nvSpPr>
        <p:spPr>
          <a:xfrm>
            <a:off x="152400" y="2819400"/>
            <a:ext cx="8839199" cy="1600199"/>
          </a:xfrm>
          <a:prstGeom prst="rect">
            <a:avLst/>
          </a:prstGeom>
          <a:solidFill>
            <a:srgbClr val="DAE5F1">
              <a:alpha val="80000"/>
            </a:srgbClr>
          </a:solidFill>
          <a:ln w="38100" cap="flat">
            <a:solidFill>
              <a:schemeClr val="accent1"/>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chemeClr val="dk2"/>
                </a:solidFill>
                <a:latin typeface="Calibri"/>
                <a:ea typeface="Calibri"/>
                <a:cs typeface="Calibri"/>
                <a:sym typeface="Calibri"/>
              </a:rPr>
              <a:t>MODEL SENTENCE</a:t>
            </a:r>
          </a:p>
          <a:p>
            <a:pPr marL="342900" lvl="0" rtl="0">
              <a:spcBef>
                <a:spcPts val="480"/>
              </a:spcBef>
              <a:buClr>
                <a:srgbClr val="888888"/>
              </a:buClr>
              <a:buSzPct val="25000"/>
              <a:buFont typeface="Calibri"/>
              <a:buNone/>
            </a:pPr>
            <a:r>
              <a:rPr lang="en" sz="1800" b="1">
                <a:solidFill>
                  <a:schemeClr val="dk1"/>
                </a:solidFill>
                <a:latin typeface="Calibri"/>
                <a:ea typeface="Calibri"/>
                <a:cs typeface="Calibri"/>
                <a:sym typeface="Calibri"/>
              </a:rPr>
              <a:t>The motorcycle on the sidewalk speeded up and skidded obliquely into a plate-glass window, the front wheel bucking and climbing the brick base beneath the window.</a:t>
            </a:r>
          </a:p>
          <a:p>
            <a:pPr marL="342900" lvl="0" algn="r" rtl="0">
              <a:spcBef>
                <a:spcPts val="360"/>
              </a:spcBef>
              <a:buClr>
                <a:srgbClr val="888888"/>
              </a:buClr>
              <a:buSzPct val="25000"/>
              <a:buFont typeface="Calibri"/>
              <a:buNone/>
            </a:pPr>
            <a:r>
              <a:rPr lang="en" sz="1800" b="1">
                <a:solidFill>
                  <a:schemeClr val="dk1"/>
                </a:solidFill>
                <a:latin typeface="Calibri"/>
                <a:ea typeface="Calibri"/>
                <a:cs typeface="Calibri"/>
                <a:sym typeface="Calibri"/>
              </a:rPr>
              <a:t>- Frank Rooney, “</a:t>
            </a:r>
            <a:r>
              <a:rPr lang="en" sz="1800" b="1" i="1">
                <a:solidFill>
                  <a:schemeClr val="dk1"/>
                </a:solidFill>
                <a:latin typeface="Calibri"/>
                <a:ea typeface="Calibri"/>
                <a:cs typeface="Calibri"/>
                <a:sym typeface="Calibri"/>
              </a:rPr>
              <a:t>The Cyclist’s Raid”</a:t>
            </a:r>
          </a:p>
        </p:txBody>
      </p:sp>
      <p:sp>
        <p:nvSpPr>
          <p:cNvPr id="184" name="Shape 184"/>
          <p:cNvSpPr txBox="1"/>
          <p:nvPr/>
        </p:nvSpPr>
        <p:spPr>
          <a:xfrm>
            <a:off x="152400" y="5257800"/>
            <a:ext cx="55082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a:solidFill>
                  <a:schemeClr val="dk1"/>
                </a:solidFill>
                <a:latin typeface="Calibri"/>
                <a:ea typeface="Calibri"/>
                <a:cs typeface="Calibri"/>
                <a:sym typeface="Calibri"/>
              </a:rPr>
              <a:t>and swirled rhythmically to the Latin song</a:t>
            </a:r>
          </a:p>
        </p:txBody>
      </p:sp>
      <p:sp>
        <p:nvSpPr>
          <p:cNvPr id="185" name="Shape 185"/>
          <p:cNvSpPr txBox="1"/>
          <p:nvPr/>
        </p:nvSpPr>
        <p:spPr>
          <a:xfrm>
            <a:off x="152400" y="5867400"/>
            <a:ext cx="27272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u="sng">
                <a:solidFill>
                  <a:srgbClr val="FF0000"/>
                </a:solidFill>
                <a:latin typeface="Calibri"/>
                <a:ea typeface="Calibri"/>
                <a:cs typeface="Calibri"/>
                <a:sym typeface="Calibri"/>
              </a:rPr>
              <a:t>the couple spinning</a:t>
            </a:r>
            <a:r>
              <a:rPr lang="en" sz="2400" b="1">
                <a:solidFill>
                  <a:schemeClr val="dk1"/>
                </a:solidFill>
                <a:latin typeface="Calibri"/>
                <a:ea typeface="Calibri"/>
                <a:cs typeface="Calibri"/>
                <a:sym typeface="Calibri"/>
              </a:rPr>
              <a:t> </a:t>
            </a:r>
          </a:p>
        </p:txBody>
      </p:sp>
      <p:sp>
        <p:nvSpPr>
          <p:cNvPr id="186" name="Shape 186"/>
          <p:cNvSpPr txBox="1"/>
          <p:nvPr/>
        </p:nvSpPr>
        <p:spPr>
          <a:xfrm>
            <a:off x="5769425" y="5265750"/>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r>
              <a:rPr lang="en" sz="1800" b="1" i="0" u="none" strike="noStrike" cap="none" baseline="0">
                <a:solidFill>
                  <a:schemeClr val="dk1"/>
                </a:solidFill>
                <a:latin typeface="Calibri"/>
                <a:ea typeface="Calibri"/>
                <a:cs typeface="Calibri"/>
                <a:sym typeface="Calibri"/>
              </a:rPr>
              <a:t> </a:t>
            </a:r>
          </a:p>
          <a:p>
            <a:endParaRPr lang="en" sz="1800" b="1" i="0" u="none" strike="noStrike" cap="none" baseline="0">
              <a:solidFill>
                <a:schemeClr val="dk1"/>
              </a:solidFill>
              <a:latin typeface="Calibri"/>
              <a:ea typeface="Calibri"/>
              <a:cs typeface="Calibri"/>
              <a:sym typeface="Calibri"/>
            </a:endParaRPr>
          </a:p>
        </p:txBody>
      </p:sp>
      <p:sp>
        <p:nvSpPr>
          <p:cNvPr id="187" name="Shape 187"/>
          <p:cNvSpPr txBox="1"/>
          <p:nvPr/>
        </p:nvSpPr>
        <p:spPr>
          <a:xfrm>
            <a:off x="8221650" y="5875350"/>
            <a:ext cx="228600" cy="4572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480"/>
              </a:spcBef>
              <a:spcAft>
                <a:spcPts val="0"/>
              </a:spcAft>
              <a:buClr>
                <a:srgbClr val="888888"/>
              </a:buClr>
              <a:buSzPct val="25000"/>
              <a:buFont typeface="Calibri"/>
              <a:buNone/>
            </a:pPr>
            <a:r>
              <a:rPr lang="en" sz="2400" b="1" i="0" u="none" strike="noStrike" cap="none" baseline="0">
                <a:solidFill>
                  <a:srgbClr val="FF0000"/>
                </a:solidFill>
                <a:latin typeface="Calibri"/>
                <a:ea typeface="Calibri"/>
                <a:cs typeface="Calibri"/>
                <a:sym typeface="Calibri"/>
              </a:rPr>
              <a:t>.</a:t>
            </a:r>
          </a:p>
          <a:p>
            <a:endParaRPr lang="en" sz="2400" b="1" i="0" u="none" strike="noStrike" cap="none" baseline="0">
              <a:solidFill>
                <a:srgbClr val="FF0000"/>
              </a:solidFill>
              <a:latin typeface="Calibri"/>
              <a:ea typeface="Calibri"/>
              <a:cs typeface="Calibri"/>
              <a:sym typeface="Calibri"/>
            </a:endParaRPr>
          </a:p>
        </p:txBody>
      </p:sp>
      <p:sp>
        <p:nvSpPr>
          <p:cNvPr id="188" name="Shape 188"/>
          <p:cNvSpPr txBox="1"/>
          <p:nvPr/>
        </p:nvSpPr>
        <p:spPr>
          <a:xfrm>
            <a:off x="2948575" y="5867400"/>
            <a:ext cx="5176199" cy="4731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rgbClr val="888888"/>
              </a:buClr>
              <a:buSzPct val="25000"/>
              <a:buFont typeface="Calibri"/>
              <a:buNone/>
            </a:pPr>
            <a:r>
              <a:rPr lang="en" sz="2400" b="1" u="sng">
                <a:solidFill>
                  <a:srgbClr val="FF0000"/>
                </a:solidFill>
                <a:latin typeface="Calibri"/>
                <a:ea typeface="Calibri"/>
                <a:cs typeface="Calibri"/>
                <a:sym typeface="Calibri"/>
              </a:rPr>
              <a:t>and ending the dance on the final beat</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2590800" y="609600"/>
            <a:ext cx="5486399" cy="914400"/>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chemeClr val="dk1"/>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chemeClr val="dk1"/>
              </a:buClr>
              <a:buSzPct val="25000"/>
              <a:buFont typeface="Calibri"/>
              <a:buNone/>
            </a:pPr>
            <a:r>
              <a:rPr lang="en" sz="1600" b="1" i="0" u="none" strike="noStrike" cap="none" baseline="0">
                <a:solidFill>
                  <a:srgbClr val="FF0000"/>
                </a:solidFill>
                <a:latin typeface="Calibri"/>
                <a:ea typeface="Calibri"/>
                <a:cs typeface="Calibri"/>
                <a:sym typeface="Calibri"/>
              </a:rPr>
              <a:t>STEP 1:  </a:t>
            </a:r>
            <a:r>
              <a:rPr lang="en" sz="1600" b="1" i="0" u="none" strike="noStrike" cap="none" baseline="0">
                <a:solidFill>
                  <a:schemeClr val="dk1"/>
                </a:solidFill>
                <a:latin typeface="Calibri"/>
                <a:ea typeface="Calibri"/>
                <a:cs typeface="Calibri"/>
                <a:sym typeface="Calibri"/>
              </a:rPr>
              <a:t>Copy the model into your journal, underlining the </a:t>
            </a:r>
            <a:r>
              <a:rPr lang="en" sz="1600" b="1">
                <a:solidFill>
                  <a:srgbClr val="0070C0"/>
                </a:solidFill>
                <a:latin typeface="Calibri"/>
                <a:ea typeface="Calibri"/>
                <a:cs typeface="Calibri"/>
                <a:sym typeface="Calibri"/>
              </a:rPr>
              <a:t>absolute phrase</a:t>
            </a:r>
            <a:r>
              <a:rPr lang="en" sz="1600" b="1" i="0" u="none" strike="noStrike" cap="none" baseline="0">
                <a:solidFill>
                  <a:schemeClr val="dk1"/>
                </a:solidFill>
                <a:latin typeface="Calibri"/>
                <a:ea typeface="Calibri"/>
                <a:cs typeface="Calibri"/>
                <a:sym typeface="Calibri"/>
              </a:rPr>
              <a:t>.  </a:t>
            </a:r>
          </a:p>
        </p:txBody>
      </p:sp>
      <p:sp>
        <p:nvSpPr>
          <p:cNvPr id="194" name="Shape 194"/>
          <p:cNvSpPr txBox="1"/>
          <p:nvPr/>
        </p:nvSpPr>
        <p:spPr>
          <a:xfrm>
            <a:off x="228600" y="1676400"/>
            <a:ext cx="8763000" cy="1317600"/>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2"/>
                </a:solidFill>
                <a:latin typeface="Calibri"/>
                <a:ea typeface="Calibri"/>
                <a:cs typeface="Calibri"/>
                <a:sym typeface="Calibri"/>
              </a:rPr>
              <a:t>MODEL SENTENCE</a:t>
            </a:r>
          </a:p>
          <a:p>
            <a:pPr marL="342900" marR="0" lvl="0" indent="-342900" algn="l"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Gerard, his elbows spread wide on the arms of his chair, stretched his legs further under the table and looked at the fire.</a:t>
            </a:r>
          </a:p>
          <a:p>
            <a:pPr marL="342900" marR="0" lvl="0" indent="-342900" algn="r" rtl="0">
              <a:spcBef>
                <a:spcPts val="360"/>
              </a:spcBef>
              <a:spcAft>
                <a:spcPts val="0"/>
              </a:spcAft>
              <a:buClr>
                <a:srgbClr val="888888"/>
              </a:buClr>
              <a:buSzPct val="25000"/>
              <a:buFont typeface="Calibri"/>
              <a:buNone/>
            </a:pPr>
            <a:r>
              <a:rPr lang="en" sz="1800" b="1">
                <a:solidFill>
                  <a:schemeClr val="dk1"/>
                </a:solidFill>
                <a:latin typeface="Calibri"/>
                <a:ea typeface="Calibri"/>
                <a:cs typeface="Calibri"/>
                <a:sym typeface="Calibri"/>
              </a:rPr>
              <a:t>Elizabeth Bowen</a:t>
            </a:r>
            <a:r>
              <a:rPr lang="en" sz="1800" b="1" i="0" u="none" strike="noStrike" cap="none" baseline="0">
                <a:solidFill>
                  <a:schemeClr val="dk1"/>
                </a:solidFill>
                <a:latin typeface="Calibri"/>
                <a:ea typeface="Calibri"/>
                <a:cs typeface="Calibri"/>
                <a:sym typeface="Calibri"/>
              </a:rPr>
              <a:t>, </a:t>
            </a:r>
            <a:r>
              <a:rPr lang="en" sz="1800" b="1">
                <a:solidFill>
                  <a:schemeClr val="dk1"/>
                </a:solidFill>
                <a:latin typeface="Calibri"/>
                <a:ea typeface="Calibri"/>
                <a:cs typeface="Calibri"/>
                <a:sym typeface="Calibri"/>
              </a:rPr>
              <a:t>“</a:t>
            </a:r>
            <a:r>
              <a:rPr lang="en" sz="1800" b="1" i="1">
                <a:solidFill>
                  <a:schemeClr val="dk1"/>
                </a:solidFill>
                <a:latin typeface="Calibri"/>
                <a:ea typeface="Calibri"/>
                <a:cs typeface="Calibri"/>
                <a:sym typeface="Calibri"/>
              </a:rPr>
              <a:t>Foothold”</a:t>
            </a:r>
          </a:p>
        </p:txBody>
      </p:sp>
      <p:sp>
        <p:nvSpPr>
          <p:cNvPr id="195" name="Shape 195"/>
          <p:cNvSpPr txBox="1"/>
          <p:nvPr/>
        </p:nvSpPr>
        <p:spPr>
          <a:xfrm>
            <a:off x="228600" y="4114800"/>
            <a:ext cx="8763000" cy="1676399"/>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1800" b="1" i="0" u="none" strike="noStrike" cap="none" baseline="0" dirty="0">
                <a:solidFill>
                  <a:srgbClr val="7030A0"/>
                </a:solidFill>
                <a:latin typeface="Calibri"/>
                <a:ea typeface="Calibri"/>
                <a:cs typeface="Calibri"/>
                <a:sym typeface="Calibri"/>
              </a:rPr>
              <a:t>SENTENCES TO COMBINE</a:t>
            </a:r>
          </a:p>
          <a:p>
            <a:pPr marL="342900" marR="0" lvl="0" indent="-342900" algn="l" rtl="0">
              <a:spcBef>
                <a:spcPts val="360"/>
              </a:spcBef>
              <a:spcAft>
                <a:spcPts val="0"/>
              </a:spcAft>
              <a:buClr>
                <a:srgbClr val="888888"/>
              </a:buClr>
              <a:buSzPct val="100000"/>
              <a:buFont typeface="Calibri"/>
              <a:buAutoNum type="alphaLcPeriod"/>
            </a:pPr>
            <a:r>
              <a:rPr lang="en" sz="1800" b="1" dirty="0">
                <a:solidFill>
                  <a:schemeClr val="dk1"/>
                </a:solidFill>
                <a:latin typeface="Calibri"/>
                <a:ea typeface="Calibri"/>
                <a:cs typeface="Calibri"/>
                <a:sym typeface="Calibri"/>
              </a:rPr>
              <a:t>This sentence is about </a:t>
            </a:r>
            <a:r>
              <a:rPr lang="en" sz="1800" b="1" dirty="0" smtClean="0">
                <a:solidFill>
                  <a:schemeClr val="dk1"/>
                </a:solidFill>
                <a:latin typeface="Calibri"/>
                <a:ea typeface="Calibri"/>
                <a:cs typeface="Calibri"/>
                <a:sym typeface="Calibri"/>
              </a:rPr>
              <a:t>Liam</a:t>
            </a:r>
            <a:r>
              <a:rPr lang="en" sz="1800" b="1" i="0" u="none" strike="noStrike" cap="none" baseline="0" dirty="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dirty="0">
                <a:solidFill>
                  <a:schemeClr val="dk1"/>
                </a:solidFill>
                <a:latin typeface="Calibri"/>
                <a:ea typeface="Calibri"/>
                <a:cs typeface="Calibri"/>
                <a:sym typeface="Calibri"/>
              </a:rPr>
              <a:t>He had his pants hiked up above the surface of the water</a:t>
            </a:r>
            <a:r>
              <a:rPr lang="en" sz="1800" b="1" i="0" u="none" strike="noStrike" cap="none" baseline="0" dirty="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dirty="0">
                <a:solidFill>
                  <a:schemeClr val="dk1"/>
                </a:solidFill>
                <a:latin typeface="Calibri"/>
                <a:ea typeface="Calibri"/>
                <a:cs typeface="Calibri"/>
                <a:sym typeface="Calibri"/>
              </a:rPr>
              <a:t>He moved his feet further into the lake</a:t>
            </a:r>
            <a:r>
              <a:rPr lang="en" sz="1800" b="1" i="0" u="none" strike="noStrike" cap="none" baseline="0" dirty="0">
                <a:solidFill>
                  <a:schemeClr val="dk1"/>
                </a:solidFill>
                <a:latin typeface="Calibri"/>
                <a:ea typeface="Calibri"/>
                <a:cs typeface="Calibri"/>
                <a:sym typeface="Calibri"/>
              </a:rPr>
              <a:t>.</a:t>
            </a:r>
          </a:p>
          <a:p>
            <a:pPr marL="342900" marR="0" lvl="0" indent="-342900" algn="l" rtl="0">
              <a:spcBef>
                <a:spcPts val="360"/>
              </a:spcBef>
              <a:spcAft>
                <a:spcPts val="0"/>
              </a:spcAft>
              <a:buClr>
                <a:srgbClr val="888888"/>
              </a:buClr>
              <a:buSzPct val="100000"/>
              <a:buFont typeface="Calibri"/>
              <a:buAutoNum type="alphaLcPeriod"/>
            </a:pPr>
            <a:r>
              <a:rPr lang="en" sz="1800" b="1" dirty="0">
                <a:solidFill>
                  <a:schemeClr val="dk1"/>
                </a:solidFill>
                <a:latin typeface="Calibri"/>
                <a:ea typeface="Calibri"/>
                <a:cs typeface="Calibri"/>
                <a:sym typeface="Calibri"/>
              </a:rPr>
              <a:t>And he waded toward his dog</a:t>
            </a:r>
            <a:r>
              <a:rPr lang="en" sz="1800" b="1" i="0" u="none" strike="noStrike" cap="none" baseline="0" dirty="0">
                <a:solidFill>
                  <a:schemeClr val="dk1"/>
                </a:solidFill>
                <a:latin typeface="Calibri"/>
                <a:ea typeface="Calibri"/>
                <a:cs typeface="Calibri"/>
                <a:sym typeface="Calibri"/>
              </a:rPr>
              <a:t>.</a:t>
            </a:r>
          </a:p>
        </p:txBody>
      </p:sp>
      <p:sp>
        <p:nvSpPr>
          <p:cNvPr id="196" name="Shape 196"/>
          <p:cNvSpPr txBox="1"/>
          <p:nvPr/>
        </p:nvSpPr>
        <p:spPr>
          <a:xfrm>
            <a:off x="990600" y="3048000"/>
            <a:ext cx="8001000" cy="990599"/>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2:  </a:t>
            </a:r>
            <a:r>
              <a:rPr lang="en" sz="1800" b="1" i="0" u="none" strike="noStrike" cap="none" baseline="0">
                <a:solidFill>
                  <a:schemeClr val="dk1"/>
                </a:solidFill>
                <a:latin typeface="Calibri"/>
                <a:ea typeface="Calibri"/>
                <a:cs typeface="Calibri"/>
                <a:sym typeface="Calibri"/>
              </a:rPr>
              <a:t>Now, combine the list of sentences below into one sentence that imitates the model.  Write that new sentence into </a:t>
            </a:r>
            <a:r>
              <a:rPr lang="en" sz="1800" b="1">
                <a:solidFill>
                  <a:schemeClr val="dk1"/>
                </a:solidFill>
                <a:latin typeface="Calibri"/>
                <a:ea typeface="Calibri"/>
                <a:cs typeface="Calibri"/>
                <a:sym typeface="Calibri"/>
              </a:rPr>
              <a:t>your notes</a:t>
            </a:r>
            <a:r>
              <a:rPr lang="en" sz="1800" b="1" i="0" u="none" strike="noStrike" cap="none" baseline="0">
                <a:solidFill>
                  <a:schemeClr val="dk1"/>
                </a:solidFill>
                <a:latin typeface="Calibri"/>
                <a:ea typeface="Calibri"/>
                <a:cs typeface="Calibri"/>
                <a:sym typeface="Calibri"/>
              </a:rPr>
              <a:t>.  You may omit some words and or change punctuation marks.  Underline the </a:t>
            </a:r>
            <a:r>
              <a:rPr lang="en" sz="1800" b="1">
                <a:solidFill>
                  <a:srgbClr val="0070C0"/>
                </a:solidFill>
                <a:latin typeface="Calibri"/>
                <a:ea typeface="Calibri"/>
                <a:cs typeface="Calibri"/>
                <a:sym typeface="Calibri"/>
              </a:rPr>
              <a:t>Absolute Phrase</a:t>
            </a:r>
            <a:r>
              <a:rPr lang="en" sz="1800" b="1" i="0" u="none" strike="noStrike" cap="none" baseline="0">
                <a:solidFill>
                  <a:schemeClr val="dk1"/>
                </a:solidFill>
                <a:latin typeface="Calibri"/>
                <a:ea typeface="Calibri"/>
                <a:cs typeface="Calibri"/>
                <a:sym typeface="Calibri"/>
              </a:rPr>
              <a:t>.</a:t>
            </a:r>
          </a:p>
        </p:txBody>
      </p:sp>
      <p:sp>
        <p:nvSpPr>
          <p:cNvPr id="197" name="Shape 197"/>
          <p:cNvSpPr txBox="1"/>
          <p:nvPr/>
        </p:nvSpPr>
        <p:spPr>
          <a:xfrm>
            <a:off x="990600" y="5965825"/>
            <a:ext cx="8001000" cy="663574"/>
          </a:xfrm>
          <a:prstGeom prst="rect">
            <a:avLst/>
          </a:prstGeom>
          <a:solidFill>
            <a:schemeClr val="lt1">
              <a:alpha val="79607"/>
            </a:schemeClr>
          </a:solidFill>
          <a:ln w="38100" cap="flat">
            <a:solidFill>
              <a:srgbClr val="FF0000"/>
            </a:solidFill>
            <a:prstDash val="solid"/>
            <a:miter/>
            <a:headEnd type="none" w="med" len="med"/>
            <a:tailEnd type="none" w="med" len="med"/>
          </a:ln>
        </p:spPr>
        <p:txBody>
          <a:bodyPr lIns="91425" tIns="45700" rIns="91425" bIns="45700" anchor="t" anchorCtr="0">
            <a:noAutofit/>
          </a:bodyPr>
          <a:lstStyle/>
          <a:p>
            <a:pPr marL="0" marR="0" lvl="0" indent="0" algn="l" rtl="0">
              <a:spcBef>
                <a:spcPts val="360"/>
              </a:spcBef>
              <a:spcAft>
                <a:spcPts val="0"/>
              </a:spcAft>
              <a:buClr>
                <a:schemeClr val="dk1"/>
              </a:buClr>
              <a:buSzPct val="25000"/>
              <a:buFont typeface="Calibri"/>
              <a:buNone/>
            </a:pPr>
            <a:r>
              <a:rPr lang="en" sz="1800" b="1" i="0" u="none" strike="noStrike" cap="none" baseline="0">
                <a:solidFill>
                  <a:srgbClr val="FF0000"/>
                </a:solidFill>
                <a:latin typeface="Calibri"/>
                <a:ea typeface="Calibri"/>
                <a:cs typeface="Calibri"/>
                <a:sym typeface="Calibri"/>
              </a:rPr>
              <a:t>STEP 3:  </a:t>
            </a:r>
            <a:r>
              <a:rPr lang="en" sz="1800" b="1" i="0" u="none" strike="noStrike" cap="none" baseline="0">
                <a:solidFill>
                  <a:schemeClr val="dk1"/>
                </a:solidFill>
                <a:latin typeface="Calibri"/>
                <a:ea typeface="Calibri"/>
                <a:cs typeface="Calibri"/>
                <a:sym typeface="Calibri"/>
              </a:rPr>
              <a:t>Finally, compose your own original imitation of the model and identify the </a:t>
            </a:r>
            <a:r>
              <a:rPr lang="en" sz="1800" b="1">
                <a:solidFill>
                  <a:srgbClr val="0070C0"/>
                </a:solidFill>
                <a:latin typeface="Calibri"/>
                <a:ea typeface="Calibri"/>
                <a:cs typeface="Calibri"/>
                <a:sym typeface="Calibri"/>
              </a:rPr>
              <a:t>Absolute Phrase</a:t>
            </a:r>
            <a:r>
              <a:rPr lang="en" sz="1800" b="1" i="0" u="none" strike="noStrike" cap="none" baseline="0">
                <a:solidFill>
                  <a:schemeClr val="dk1"/>
                </a:solidFill>
                <a:latin typeface="Calibri"/>
                <a:ea typeface="Calibri"/>
                <a:cs typeface="Calibri"/>
                <a:sym typeface="Calibri"/>
              </a:rPr>
              <a:t> by underlining it.</a:t>
            </a:r>
          </a:p>
        </p:txBody>
      </p:sp>
      <p:sp>
        <p:nvSpPr>
          <p:cNvPr id="201" name="Shape 201"/>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pic>
        <p:nvPicPr>
          <p:cNvPr id="202" name="Shape 202"/>
          <p:cNvPicPr preferRelativeResize="0"/>
          <p:nvPr/>
        </p:nvPicPr>
        <p:blipFill>
          <a:blip r:embed="rId3"/>
          <a:stretch>
            <a:fillRect/>
          </a:stretch>
        </p:blipFill>
        <p:spPr>
          <a:xfrm rot="1142258">
            <a:off x="1692274" y="690563"/>
            <a:ext cx="631824" cy="811212"/>
          </a:xfrm>
          <a:prstGeom prst="rect">
            <a:avLst/>
          </a:prstGeom>
        </p:spPr>
      </p:pic>
      <p:pic>
        <p:nvPicPr>
          <p:cNvPr id="203" name="Shape 203"/>
          <p:cNvPicPr preferRelativeResize="0"/>
          <p:nvPr/>
        </p:nvPicPr>
        <p:blipFill>
          <a:blip r:embed="rId3"/>
          <a:stretch>
            <a:fillRect/>
          </a:stretch>
        </p:blipFill>
        <p:spPr>
          <a:xfrm rot="1142258">
            <a:off x="168275" y="3070225"/>
            <a:ext cx="631824" cy="811212"/>
          </a:xfrm>
          <a:prstGeom prst="rect">
            <a:avLst/>
          </a:prstGeom>
        </p:spPr>
      </p:pic>
      <p:pic>
        <p:nvPicPr>
          <p:cNvPr id="204" name="Shape 204"/>
          <p:cNvPicPr preferRelativeResize="0"/>
          <p:nvPr/>
        </p:nvPicPr>
        <p:blipFill>
          <a:blip r:embed="rId3"/>
          <a:stretch>
            <a:fillRect/>
          </a:stretch>
        </p:blipFill>
        <p:spPr>
          <a:xfrm rot="1142258">
            <a:off x="114300" y="5889624"/>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2" name="Shape 212"/>
          <p:cNvSpPr txBox="1">
            <a:spLocks noGrp="1"/>
          </p:cNvSpPr>
          <p:nvPr>
            <p:ph type="ctrTitle"/>
          </p:nvPr>
        </p:nvSpPr>
        <p:spPr>
          <a:xfrm>
            <a:off x="1600200" y="76200"/>
            <a:ext cx="6400799" cy="5333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 sz="2000">
                <a:solidFill>
                  <a:srgbClr val="494429"/>
                </a:solidFill>
                <a:latin typeface="Arial Black"/>
                <a:ea typeface="Arial Black"/>
                <a:cs typeface="Arial Black"/>
                <a:sym typeface="Arial Black"/>
              </a:rPr>
              <a:t>Absolute Phrases</a:t>
            </a:r>
          </a:p>
        </p:txBody>
      </p:sp>
      <p:sp>
        <p:nvSpPr>
          <p:cNvPr id="213" name="Shape 213"/>
          <p:cNvSpPr txBox="1">
            <a:spLocks noGrp="1"/>
          </p:cNvSpPr>
          <p:nvPr>
            <p:ph type="subTitle" idx="1"/>
          </p:nvPr>
        </p:nvSpPr>
        <p:spPr>
          <a:xfrm>
            <a:off x="2590800" y="609600"/>
            <a:ext cx="5486399" cy="914400"/>
          </a:xfrm>
          <a:prstGeom prst="rect">
            <a:avLst/>
          </a:prstGeom>
          <a:solidFill>
            <a:schemeClr val="lt1">
              <a:alpha val="79607"/>
            </a:schemeClr>
          </a:solidFill>
          <a:ln w="38100" cap="flat">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spcBef>
                <a:spcPts val="320"/>
              </a:spcBef>
              <a:spcAft>
                <a:spcPts val="0"/>
              </a:spcAft>
              <a:buClr>
                <a:srgbClr val="888888"/>
              </a:buClr>
              <a:buSzPct val="25000"/>
              <a:buFont typeface="Calibri"/>
              <a:buNone/>
            </a:pPr>
            <a:r>
              <a:rPr lang="en" sz="1600" b="1" i="0" u="none" strike="noStrike" cap="none" baseline="0">
                <a:solidFill>
                  <a:srgbClr val="FF0000"/>
                </a:solidFill>
                <a:latin typeface="Calibri"/>
                <a:ea typeface="Calibri"/>
                <a:cs typeface="Calibri"/>
                <a:sym typeface="Calibri"/>
              </a:rPr>
              <a:t>DIRECTIONS</a:t>
            </a:r>
          </a:p>
          <a:p>
            <a:pPr marL="0" marR="0" lvl="0" indent="0" algn="l" rtl="0">
              <a:spcBef>
                <a:spcPts val="320"/>
              </a:spcBef>
              <a:spcAft>
                <a:spcPts val="0"/>
              </a:spcAft>
              <a:buClr>
                <a:srgbClr val="888888"/>
              </a:buClr>
              <a:buSzPct val="25000"/>
              <a:buFont typeface="Calibri"/>
              <a:buNone/>
            </a:pPr>
            <a:r>
              <a:rPr lang="en" sz="1600" b="1" i="0" u="none" strike="noStrike" cap="none" baseline="0">
                <a:solidFill>
                  <a:schemeClr val="dk1"/>
                </a:solidFill>
                <a:latin typeface="Calibri"/>
                <a:ea typeface="Calibri"/>
                <a:cs typeface="Calibri"/>
                <a:sym typeface="Calibri"/>
              </a:rPr>
              <a:t>Check your answers including the correct punctuation and capitalization.</a:t>
            </a:r>
          </a:p>
        </p:txBody>
      </p:sp>
      <p:sp>
        <p:nvSpPr>
          <p:cNvPr id="214" name="Shape 214"/>
          <p:cNvSpPr txBox="1"/>
          <p:nvPr/>
        </p:nvSpPr>
        <p:spPr>
          <a:xfrm>
            <a:off x="228600" y="2028825"/>
            <a:ext cx="8763000" cy="1608299"/>
          </a:xfrm>
          <a:prstGeom prst="rect">
            <a:avLst/>
          </a:prstGeom>
          <a:solidFill>
            <a:srgbClr val="DAE5F1">
              <a:alpha val="80000"/>
            </a:srgbClr>
          </a:solidFill>
          <a:ln w="38100" cap="flat">
            <a:solidFill>
              <a:schemeClr val="dk2"/>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0070C0"/>
                </a:solidFill>
                <a:latin typeface="Calibri"/>
                <a:ea typeface="Calibri"/>
                <a:cs typeface="Calibri"/>
                <a:sym typeface="Calibri"/>
              </a:rPr>
              <a:t>MODEL SENTENCE</a:t>
            </a:r>
          </a:p>
          <a:p>
            <a:pPr marL="342900" lvl="0" rtl="0">
              <a:spcBef>
                <a:spcPts val="360"/>
              </a:spcBef>
              <a:buClr>
                <a:srgbClr val="888888"/>
              </a:buClr>
              <a:buSzPct val="25000"/>
              <a:buFont typeface="Calibri"/>
              <a:buNone/>
            </a:pPr>
            <a:r>
              <a:rPr lang="en" sz="2400" b="1">
                <a:solidFill>
                  <a:schemeClr val="dk1"/>
                </a:solidFill>
                <a:latin typeface="Calibri"/>
                <a:ea typeface="Calibri"/>
                <a:cs typeface="Calibri"/>
                <a:sym typeface="Calibri"/>
              </a:rPr>
              <a:t>Gerard, </a:t>
            </a:r>
            <a:r>
              <a:rPr lang="en" sz="2400" b="1" u="sng">
                <a:solidFill>
                  <a:srgbClr val="FF0000"/>
                </a:solidFill>
                <a:latin typeface="Calibri"/>
                <a:ea typeface="Calibri"/>
                <a:cs typeface="Calibri"/>
                <a:sym typeface="Calibri"/>
              </a:rPr>
              <a:t>his elbows spread wide on the arms of his chair</a:t>
            </a:r>
            <a:r>
              <a:rPr lang="en" sz="2400" b="1">
                <a:solidFill>
                  <a:schemeClr val="dk1"/>
                </a:solidFill>
                <a:latin typeface="Calibri"/>
                <a:ea typeface="Calibri"/>
                <a:cs typeface="Calibri"/>
                <a:sym typeface="Calibri"/>
              </a:rPr>
              <a:t>, stretched his legs further under the table and looked at the fire.</a:t>
            </a:r>
          </a:p>
          <a:p>
            <a:pPr marL="342900" marR="0" lvl="0" indent="-342900" algn="l" rtl="0">
              <a:spcBef>
                <a:spcPts val="360"/>
              </a:spcBef>
              <a:spcAft>
                <a:spcPts val="0"/>
              </a:spcAft>
              <a:buClr>
                <a:srgbClr val="888888"/>
              </a:buClr>
              <a:buSzPct val="25000"/>
              <a:buFont typeface="Calibri"/>
              <a:buNone/>
            </a:pPr>
            <a:r>
              <a:rPr lang="en" sz="1800" b="1" i="0" u="none" strike="noStrike" cap="none" baseline="0">
                <a:solidFill>
                  <a:schemeClr val="dk1"/>
                </a:solidFill>
                <a:latin typeface="Calibri"/>
                <a:ea typeface="Calibri"/>
                <a:cs typeface="Calibri"/>
                <a:sym typeface="Calibri"/>
              </a:rPr>
              <a:t>.</a:t>
            </a:r>
          </a:p>
        </p:txBody>
      </p:sp>
      <p:sp>
        <p:nvSpPr>
          <p:cNvPr id="215" name="Shape 215"/>
          <p:cNvSpPr txBox="1"/>
          <p:nvPr/>
        </p:nvSpPr>
        <p:spPr>
          <a:xfrm>
            <a:off x="228600" y="3978850"/>
            <a:ext cx="8763000" cy="1998300"/>
          </a:xfrm>
          <a:prstGeom prst="rect">
            <a:avLst/>
          </a:prstGeom>
          <a:solidFill>
            <a:srgbClr val="E5DFEC">
              <a:alpha val="80000"/>
            </a:srgbClr>
          </a:solidFill>
          <a:ln w="38100" cap="flat">
            <a:solidFill>
              <a:srgbClr val="7030A0"/>
            </a:solidFill>
            <a:prstDash val="solid"/>
            <a:round/>
            <a:headEnd type="none" w="med" len="med"/>
            <a:tailEnd type="none" w="med" len="med"/>
          </a:ln>
        </p:spPr>
        <p:txBody>
          <a:bodyPr lIns="91425" tIns="45700" rIns="91425" bIns="45700" anchor="t" anchorCtr="0">
            <a:noAutofit/>
          </a:bodyPr>
          <a:lstStyle/>
          <a:p>
            <a:pPr marL="342900" marR="0" lvl="0" indent="-342900" algn="l" rtl="0">
              <a:spcBef>
                <a:spcPts val="360"/>
              </a:spcBef>
              <a:spcAft>
                <a:spcPts val="0"/>
              </a:spcAft>
              <a:buClr>
                <a:srgbClr val="888888"/>
              </a:buClr>
              <a:buSzPct val="25000"/>
              <a:buFont typeface="Calibri"/>
              <a:buNone/>
            </a:pPr>
            <a:r>
              <a:rPr lang="en" sz="2400" b="1" i="0" u="none" strike="noStrike" cap="none" baseline="0">
                <a:solidFill>
                  <a:srgbClr val="7030A0"/>
                </a:solidFill>
                <a:latin typeface="Calibri"/>
                <a:ea typeface="Calibri"/>
                <a:cs typeface="Calibri"/>
                <a:sym typeface="Calibri"/>
              </a:rPr>
              <a:t>ANSWER - COMBINED SENTENCES</a:t>
            </a:r>
          </a:p>
          <a:p>
            <a:pPr marL="342900" marR="0" lvl="0" indent="-342900" algn="l" rtl="0">
              <a:spcBef>
                <a:spcPts val="360"/>
              </a:spcBef>
              <a:spcAft>
                <a:spcPts val="0"/>
              </a:spcAft>
              <a:buClr>
                <a:srgbClr val="888888"/>
              </a:buClr>
              <a:buSzPct val="25000"/>
              <a:buFont typeface="Calibri"/>
              <a:buNone/>
            </a:pPr>
            <a:r>
              <a:rPr lang="en" sz="2400" b="1">
                <a:solidFill>
                  <a:schemeClr val="dk1"/>
                </a:solidFill>
                <a:latin typeface="Calibri"/>
                <a:ea typeface="Calibri"/>
                <a:cs typeface="Calibri"/>
                <a:sym typeface="Calibri"/>
              </a:rPr>
              <a:t>Liam, </a:t>
            </a:r>
            <a:r>
              <a:rPr lang="en" sz="2400" b="1" u="sng">
                <a:solidFill>
                  <a:srgbClr val="FF0000"/>
                </a:solidFill>
                <a:latin typeface="Calibri"/>
                <a:ea typeface="Calibri"/>
                <a:cs typeface="Calibri"/>
                <a:sym typeface="Calibri"/>
              </a:rPr>
              <a:t>hiking his pants above the surface of the water</a:t>
            </a:r>
            <a:r>
              <a:rPr lang="en" sz="2400" b="1">
                <a:solidFill>
                  <a:schemeClr val="dk1"/>
                </a:solidFill>
                <a:latin typeface="Calibri"/>
                <a:ea typeface="Calibri"/>
                <a:cs typeface="Calibri"/>
                <a:sym typeface="Calibri"/>
              </a:rPr>
              <a:t>, moved his feet further into the lake and waded toward his dog</a:t>
            </a:r>
            <a:r>
              <a:rPr lang="en" sz="2400" b="1" i="0" u="none" strike="noStrike" cap="none" baseline="0">
                <a:solidFill>
                  <a:schemeClr val="dk1"/>
                </a:solidFill>
                <a:latin typeface="Calibri"/>
                <a:ea typeface="Calibri"/>
                <a:cs typeface="Calibri"/>
                <a:sym typeface="Calibri"/>
              </a:rPr>
              <a:t>.</a:t>
            </a:r>
          </a:p>
          <a:p>
            <a:endParaRPr lang="en" sz="2400" b="1" i="0" u="none" strike="noStrike" cap="none" baseline="0">
              <a:solidFill>
                <a:schemeClr val="dk1"/>
              </a:solidFill>
              <a:latin typeface="Calibri"/>
              <a:ea typeface="Calibri"/>
              <a:cs typeface="Calibri"/>
              <a:sym typeface="Calibri"/>
            </a:endParaRPr>
          </a:p>
        </p:txBody>
      </p:sp>
      <p:pic>
        <p:nvPicPr>
          <p:cNvPr id="216" name="Shape 216"/>
          <p:cNvPicPr preferRelativeResize="0"/>
          <p:nvPr/>
        </p:nvPicPr>
        <p:blipFill>
          <a:blip r:embed="rId3"/>
          <a:stretch>
            <a:fillRect/>
          </a:stretch>
        </p:blipFill>
        <p:spPr>
          <a:xfrm rot="1142258">
            <a:off x="1692274" y="690563"/>
            <a:ext cx="631824" cy="811212"/>
          </a:xfrm>
          <a:prstGeom prst="rect">
            <a:avLst/>
          </a:prstGeom>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Custom Them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1238</Words>
  <Application>Microsoft Office PowerPoint</Application>
  <PresentationFormat>On-screen Show (4:3)</PresentationFormat>
  <Paragraphs>136</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Custom Theme</vt:lpstr>
      <vt:lpstr>Custom Theme</vt:lpstr>
      <vt:lpstr>SENTENCE COMPOSING JOURNALS</vt:lpstr>
      <vt:lpstr>Absolute Phrases</vt:lpstr>
      <vt:lpstr>Absolute Phrases</vt:lpstr>
      <vt:lpstr>Absolute Phrases</vt:lpstr>
      <vt:lpstr>Absolute Phrases</vt:lpstr>
      <vt:lpstr>Absolute Phrases</vt:lpstr>
      <vt:lpstr>Absolute Phrases</vt:lpstr>
      <vt:lpstr>Absolute Phrases</vt:lpstr>
      <vt:lpstr>Absolute Phrases</vt:lpstr>
      <vt:lpstr>Absolute Phrases- ASSESSMENT!!!</vt:lpstr>
      <vt:lpstr>Delayed Adverb</vt:lpstr>
      <vt:lpstr>HOMEWORK: Find an example of an absolute phrase in an outside piece of reading.  Write it down and bring it in to share with the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COMPOSING JOURNALS</dc:title>
  <dc:creator>Katherine Lorey</dc:creator>
  <cp:lastModifiedBy>computer</cp:lastModifiedBy>
  <cp:revision>9</cp:revision>
  <dcterms:modified xsi:type="dcterms:W3CDTF">2015-11-30T19:56:14Z</dcterms:modified>
</cp:coreProperties>
</file>