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46ED671-1EE9-4CB8-8B3D-A1EA7AC9EF9E}">
  <a:tblStyle styleId="{546ED671-1EE9-4CB8-8B3D-A1EA7AC9EF9E}"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0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21387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21" name="Shape 22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26" name="Shape 12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39" name="Shape 13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60" name="Shape 16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76" name="Shape 17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88" name="Shape 18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01" name="Shape 20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16" name="Shape 21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rot="-723054">
            <a:off x="5257800" y="2055813"/>
            <a:ext cx="34290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SENTENCE COMPOSING JOURNALS</a:t>
            </a:r>
          </a:p>
        </p:txBody>
      </p:sp>
      <p:sp>
        <p:nvSpPr>
          <p:cNvPr id="99" name="Shape 99"/>
          <p:cNvSpPr txBox="1">
            <a:spLocks noGrp="1"/>
          </p:cNvSpPr>
          <p:nvPr>
            <p:ph type="body" idx="1"/>
          </p:nvPr>
        </p:nvSpPr>
        <p:spPr>
          <a:xfrm rot="-801239">
            <a:off x="5770562" y="3160712"/>
            <a:ext cx="3070224" cy="762000"/>
          </a:xfrm>
          <a:prstGeom prst="rect">
            <a:avLst/>
          </a:prstGeom>
          <a:noFill/>
          <a:ln>
            <a:noFill/>
          </a:ln>
        </p:spPr>
        <p:txBody>
          <a:bodyPr lIns="91425" tIns="45700" rIns="91425" bIns="45700" anchor="t" anchorCtr="0">
            <a:noAutofit/>
          </a:bodyPr>
          <a:lstStyle/>
          <a:p>
            <a:pPr marL="342900" marR="0" lvl="0" indent="-342900" algn="ctr" rtl="0">
              <a:spcBef>
                <a:spcPts val="320"/>
              </a:spcBef>
              <a:spcAft>
                <a:spcPts val="0"/>
              </a:spcAft>
              <a:buClr>
                <a:schemeClr val="dk1"/>
              </a:buClr>
              <a:buSzPct val="25000"/>
              <a:buFont typeface="Arial Black"/>
              <a:buNone/>
            </a:pPr>
            <a:r>
              <a:rPr lang="en" sz="1600">
                <a:solidFill>
                  <a:srgbClr val="494429"/>
                </a:solidFill>
                <a:latin typeface="Arial Black"/>
                <a:ea typeface="Arial Black"/>
                <a:cs typeface="Arial Black"/>
                <a:sym typeface="Arial Black"/>
              </a:rPr>
              <a:t>Appositive Phrases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rot="-723055">
            <a:off x="5595938" y="2020887"/>
            <a:ext cx="3297236" cy="3128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1" i="0" u="sng" strike="noStrike" cap="none" baseline="0" dirty="0" smtClean="0">
                <a:solidFill>
                  <a:schemeClr val="dk1"/>
                </a:solidFill>
                <a:latin typeface="Calibri"/>
                <a:ea typeface="Calibri"/>
                <a:cs typeface="Calibri"/>
                <a:sym typeface="Calibri"/>
              </a:rPr>
              <a:t>HOMEWORK</a:t>
            </a:r>
            <a:br>
              <a:rPr lang="en" sz="2000" b="1" i="0" u="sng" strike="noStrike" cap="none" baseline="0" dirty="0" smtClean="0">
                <a:solidFill>
                  <a:schemeClr val="dk1"/>
                </a:solidFill>
                <a:latin typeface="Calibri"/>
                <a:ea typeface="Calibri"/>
                <a:cs typeface="Calibri"/>
                <a:sym typeface="Calibri"/>
              </a:rPr>
            </a:br>
            <a:r>
              <a:rPr lang="en" sz="2000" b="0" i="0" u="none" strike="noStrike" cap="none" baseline="0" dirty="0" smtClean="0">
                <a:solidFill>
                  <a:schemeClr val="dk1"/>
                </a:solidFill>
                <a:latin typeface="Calibri"/>
                <a:ea typeface="Calibri"/>
                <a:cs typeface="Calibri"/>
                <a:sym typeface="Calibri"/>
              </a:rPr>
              <a:t>SEEK </a:t>
            </a:r>
            <a:r>
              <a:rPr lang="en" sz="2000" b="0" i="0" u="none" strike="noStrike" cap="none" baseline="0" dirty="0">
                <a:solidFill>
                  <a:schemeClr val="dk1"/>
                </a:solidFill>
                <a:latin typeface="Calibri"/>
                <a:ea typeface="Calibri"/>
                <a:cs typeface="Calibri"/>
                <a:sym typeface="Calibri"/>
              </a:rPr>
              <a:t>&amp; IDENTIFY:</a:t>
            </a:r>
            <a:br>
              <a:rPr lang="en" sz="2000" b="0" i="0" u="none" strike="noStrike" cap="none" baseline="0" dirty="0">
                <a:solidFill>
                  <a:schemeClr val="dk1"/>
                </a:solidFill>
                <a:latin typeface="Calibri"/>
                <a:ea typeface="Calibri"/>
                <a:cs typeface="Calibri"/>
                <a:sym typeface="Calibri"/>
              </a:rPr>
            </a:br>
            <a:r>
              <a:rPr lang="en" sz="2000" b="0" i="0" u="none" strike="noStrike" cap="none" baseline="0" dirty="0">
                <a:solidFill>
                  <a:schemeClr val="dk1"/>
                </a:solidFill>
                <a:latin typeface="Calibri"/>
                <a:ea typeface="Calibri"/>
                <a:cs typeface="Calibri"/>
                <a:sym typeface="Calibri"/>
              </a:rPr>
              <a:t>Find an example of </a:t>
            </a:r>
            <a:r>
              <a:rPr lang="en" sz="2000" dirty="0"/>
              <a:t>an appositive phrase</a:t>
            </a:r>
            <a:r>
              <a:rPr lang="en" sz="2000" b="0" i="0" u="none" strike="noStrike" cap="none" baseline="0" dirty="0">
                <a:solidFill>
                  <a:schemeClr val="dk1"/>
                </a:solidFill>
                <a:latin typeface="Calibri"/>
                <a:ea typeface="Calibri"/>
                <a:cs typeface="Calibri"/>
                <a:sym typeface="Calibri"/>
              </a:rPr>
              <a:t> in </a:t>
            </a:r>
            <a:r>
              <a:rPr lang="en" sz="2000" dirty="0" smtClean="0"/>
              <a:t>an </a:t>
            </a:r>
            <a:r>
              <a:rPr lang="en" sz="2000" dirty="0"/>
              <a:t>outside piece of reading.  Write it down and b</a:t>
            </a:r>
            <a:r>
              <a:rPr lang="en" sz="2000" b="0" i="0" u="none" strike="noStrike" cap="none" baseline="0" dirty="0">
                <a:solidFill>
                  <a:schemeClr val="dk1"/>
                </a:solidFill>
                <a:latin typeface="Calibri"/>
                <a:ea typeface="Calibri"/>
                <a:cs typeface="Calibri"/>
                <a:sym typeface="Calibri"/>
              </a:rPr>
              <a:t>ring it in to share with the class.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2667000" y="600075"/>
            <a:ext cx="5333999" cy="923924"/>
          </a:xfrm>
          <a:prstGeom prst="rect">
            <a:avLst/>
          </a:prstGeom>
          <a:solidFill>
            <a:schemeClr val="lt1">
              <a:alpha val="74509"/>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05" name="Shape 10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Appositive Phrases</a:t>
            </a:r>
          </a:p>
        </p:txBody>
      </p:sp>
      <p:sp>
        <p:nvSpPr>
          <p:cNvPr id="109" name="Shape 109"/>
          <p:cNvSpPr txBox="1"/>
          <p:nvPr/>
        </p:nvSpPr>
        <p:spPr>
          <a:xfrm>
            <a:off x="152400" y="1600200"/>
            <a:ext cx="8839199" cy="5201424"/>
          </a:xfrm>
          <a:prstGeom prst="rect">
            <a:avLst/>
          </a:prstGeom>
          <a:solidFill>
            <a:schemeClr val="lt1">
              <a:alpha val="75686"/>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2000" b="1" i="0" u="sng" strike="noStrike" cap="none" baseline="0">
                <a:solidFill>
                  <a:schemeClr val="dk1"/>
                </a:solidFill>
                <a:latin typeface="Calibri"/>
                <a:ea typeface="Calibri"/>
                <a:cs typeface="Calibri"/>
                <a:sym typeface="Calibri"/>
              </a:rPr>
              <a:t>DEFINITION</a:t>
            </a:r>
          </a:p>
          <a:p>
            <a:pPr marL="0" marR="0" lvl="0" indent="0" algn="l" rtl="0">
              <a:spcBef>
                <a:spcPts val="0"/>
              </a:spcBef>
              <a:spcAft>
                <a:spcPts val="0"/>
              </a:spcAft>
              <a:buSzPct val="25000"/>
              <a:buNone/>
            </a:pPr>
            <a:r>
              <a:rPr lang="en" sz="2000" b="1" i="0" u="none" strike="noStrike" cap="none" baseline="0">
                <a:solidFill>
                  <a:schemeClr val="dk1"/>
                </a:solidFill>
                <a:latin typeface="Calibri"/>
                <a:ea typeface="Calibri"/>
                <a:cs typeface="Calibri"/>
                <a:sym typeface="Calibri"/>
              </a:rPr>
              <a:t>An </a:t>
            </a:r>
            <a:r>
              <a:rPr lang="en" sz="2000" b="1">
                <a:solidFill>
                  <a:srgbClr val="FF0000"/>
                </a:solidFill>
                <a:latin typeface="Calibri"/>
                <a:ea typeface="Calibri"/>
                <a:cs typeface="Calibri"/>
                <a:sym typeface="Calibri"/>
              </a:rPr>
              <a:t>Appositive Phrase</a:t>
            </a:r>
            <a:r>
              <a:rPr lang="en" sz="2000" b="1" i="0" u="none" strike="noStrike" cap="none" baseline="0">
                <a:solidFill>
                  <a:srgbClr val="FF0000"/>
                </a:solidFill>
                <a:latin typeface="Calibri"/>
                <a:ea typeface="Calibri"/>
                <a:cs typeface="Calibri"/>
                <a:sym typeface="Calibri"/>
              </a:rPr>
              <a:t> </a:t>
            </a:r>
            <a:r>
              <a:rPr lang="en" sz="2000" b="1" i="0" u="none" strike="noStrike" cap="none" baseline="0">
                <a:solidFill>
                  <a:schemeClr val="dk1"/>
                </a:solidFill>
                <a:latin typeface="Calibri"/>
                <a:ea typeface="Calibri"/>
                <a:cs typeface="Calibri"/>
                <a:sym typeface="Calibri"/>
              </a:rPr>
              <a:t>i</a:t>
            </a:r>
            <a:r>
              <a:rPr lang="en" sz="2000" b="1">
                <a:solidFill>
                  <a:schemeClr val="dk1"/>
                </a:solidFill>
                <a:latin typeface="Calibri"/>
                <a:ea typeface="Calibri"/>
                <a:cs typeface="Calibri"/>
                <a:sym typeface="Calibri"/>
              </a:rPr>
              <a:t>s a </a:t>
            </a:r>
            <a:r>
              <a:rPr lang="en" sz="2000" b="1" u="sng">
                <a:solidFill>
                  <a:srgbClr val="FF0000"/>
                </a:solidFill>
                <a:latin typeface="Calibri"/>
                <a:ea typeface="Calibri"/>
                <a:cs typeface="Calibri"/>
                <a:sym typeface="Calibri"/>
              </a:rPr>
              <a:t>noun phrase</a:t>
            </a:r>
            <a:r>
              <a:rPr lang="en" sz="2000" b="1">
                <a:solidFill>
                  <a:schemeClr val="dk1"/>
                </a:solidFill>
                <a:latin typeface="Calibri"/>
                <a:ea typeface="Calibri"/>
                <a:cs typeface="Calibri"/>
                <a:sym typeface="Calibri"/>
              </a:rPr>
              <a:t> identifying a </a:t>
            </a:r>
            <a:r>
              <a:rPr lang="en" sz="2000" b="1" u="sng">
                <a:solidFill>
                  <a:srgbClr val="FF0000"/>
                </a:solidFill>
                <a:latin typeface="Calibri"/>
                <a:ea typeface="Calibri"/>
                <a:cs typeface="Calibri"/>
                <a:sym typeface="Calibri"/>
              </a:rPr>
              <a:t>person</a:t>
            </a:r>
            <a:r>
              <a:rPr lang="en" sz="2000" b="1">
                <a:solidFill>
                  <a:schemeClr val="dk1"/>
                </a:solidFill>
                <a:latin typeface="Calibri"/>
                <a:ea typeface="Calibri"/>
                <a:cs typeface="Calibri"/>
                <a:sym typeface="Calibri"/>
              </a:rPr>
              <a:t>, </a:t>
            </a:r>
            <a:r>
              <a:rPr lang="en" sz="2000" b="1" u="sng">
                <a:solidFill>
                  <a:srgbClr val="FF0000"/>
                </a:solidFill>
                <a:latin typeface="Calibri"/>
                <a:ea typeface="Calibri"/>
                <a:cs typeface="Calibri"/>
                <a:sym typeface="Calibri"/>
              </a:rPr>
              <a:t>place</a:t>
            </a:r>
            <a:r>
              <a:rPr lang="en" sz="2000" b="1">
                <a:solidFill>
                  <a:schemeClr val="dk1"/>
                </a:solidFill>
                <a:latin typeface="Calibri"/>
                <a:ea typeface="Calibri"/>
                <a:cs typeface="Calibri"/>
                <a:sym typeface="Calibri"/>
              </a:rPr>
              <a:t>, or </a:t>
            </a:r>
            <a:r>
              <a:rPr lang="en" sz="2000" b="1" u="sng">
                <a:solidFill>
                  <a:srgbClr val="FF0000"/>
                </a:solidFill>
                <a:latin typeface="Calibri"/>
                <a:ea typeface="Calibri"/>
                <a:cs typeface="Calibri"/>
                <a:sym typeface="Calibri"/>
              </a:rPr>
              <a:t>thing</a:t>
            </a:r>
            <a:r>
              <a:rPr lang="en" sz="2000" b="1">
                <a:solidFill>
                  <a:schemeClr val="dk1"/>
                </a:solidFill>
                <a:latin typeface="Calibri"/>
                <a:ea typeface="Calibri"/>
                <a:cs typeface="Calibri"/>
                <a:sym typeface="Calibri"/>
              </a:rPr>
              <a:t> named in a sentence. </a:t>
            </a:r>
          </a:p>
          <a:p>
            <a:endParaRPr lang="en" sz="2000" b="1">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2000" b="1" i="0" u="sng" strike="noStrike" cap="none" baseline="0">
                <a:solidFill>
                  <a:schemeClr val="dk1"/>
                </a:solidFill>
                <a:latin typeface="Calibri"/>
                <a:ea typeface="Calibri"/>
                <a:cs typeface="Calibri"/>
                <a:sym typeface="Calibri"/>
              </a:rPr>
              <a:t>RULES</a:t>
            </a:r>
          </a:p>
          <a:p>
            <a:pPr marL="342900" marR="0" lvl="0" indent="-342900" algn="l" rtl="0">
              <a:spcBef>
                <a:spcPts val="0"/>
              </a:spcBef>
              <a:spcAft>
                <a:spcPts val="0"/>
              </a:spcAft>
              <a:buClr>
                <a:srgbClr val="000000"/>
              </a:buClr>
              <a:buSzPct val="100000"/>
              <a:buFont typeface="Calibri"/>
              <a:buAutoNum type="arabicPeriod"/>
            </a:pPr>
            <a:r>
              <a:rPr lang="en" sz="2000" b="1">
                <a:latin typeface="Calibri"/>
                <a:ea typeface="Calibri"/>
                <a:cs typeface="Calibri"/>
                <a:sym typeface="Calibri"/>
              </a:rPr>
              <a:t>Appositive phrases answer one of the following questions: </a:t>
            </a:r>
          </a:p>
          <a:p>
            <a:pPr marL="914400" marR="0" lvl="1" indent="-355600" algn="l" rtl="0">
              <a:spcBef>
                <a:spcPts val="0"/>
              </a:spcBef>
              <a:spcAft>
                <a:spcPts val="0"/>
              </a:spcAft>
              <a:buClr>
                <a:srgbClr val="000000"/>
              </a:buClr>
              <a:buSzPct val="100000"/>
              <a:buFont typeface="Courier New"/>
              <a:buChar char="o"/>
            </a:pPr>
            <a:r>
              <a:rPr lang="en" sz="2000" b="1">
                <a:solidFill>
                  <a:srgbClr val="FF0000"/>
                </a:solidFill>
                <a:latin typeface="Calibri"/>
                <a:ea typeface="Calibri"/>
                <a:cs typeface="Calibri"/>
                <a:sym typeface="Calibri"/>
              </a:rPr>
              <a:t>Who is he? Who is she?  Who are they? </a:t>
            </a:r>
            <a:r>
              <a:rPr lang="en" sz="2000" b="1" i="1">
                <a:latin typeface="Calibri"/>
                <a:ea typeface="Calibri"/>
                <a:cs typeface="Calibri"/>
                <a:sym typeface="Calibri"/>
              </a:rPr>
              <a:t>(people)</a:t>
            </a:r>
          </a:p>
          <a:p>
            <a:pPr marL="914400" marR="0" lvl="1" indent="-355600" algn="l" rtl="0">
              <a:spcBef>
                <a:spcPts val="0"/>
              </a:spcBef>
              <a:spcAft>
                <a:spcPts val="0"/>
              </a:spcAft>
              <a:buClr>
                <a:srgbClr val="000000"/>
              </a:buClr>
              <a:buSzPct val="100000"/>
              <a:buFont typeface="Courier New"/>
              <a:buChar char="o"/>
            </a:pPr>
            <a:r>
              <a:rPr lang="en" sz="2000" b="1">
                <a:solidFill>
                  <a:srgbClr val="FF0000"/>
                </a:solidFill>
                <a:latin typeface="Calibri"/>
                <a:ea typeface="Calibri"/>
                <a:cs typeface="Calibri"/>
                <a:sym typeface="Calibri"/>
              </a:rPr>
              <a:t>What is it?  What are they? </a:t>
            </a:r>
            <a:r>
              <a:rPr lang="en" sz="2000" b="1" i="1">
                <a:latin typeface="Calibri"/>
                <a:ea typeface="Calibri"/>
                <a:cs typeface="Calibri"/>
                <a:sym typeface="Calibri"/>
              </a:rPr>
              <a:t>(places or things)</a:t>
            </a:r>
          </a:p>
          <a:p>
            <a:endParaRPr lang="en" sz="2000" b="1" i="1">
              <a:latin typeface="Calibri"/>
              <a:ea typeface="Calibri"/>
              <a:cs typeface="Calibri"/>
              <a:sym typeface="Calibri"/>
            </a:endParaRPr>
          </a:p>
          <a:p>
            <a:pPr marL="342900" marR="0" lvl="0" indent="-342900" algn="l" rtl="0">
              <a:spcBef>
                <a:spcPts val="0"/>
              </a:spcBef>
              <a:spcAft>
                <a:spcPts val="0"/>
              </a:spcAft>
              <a:buClr>
                <a:schemeClr val="dk1"/>
              </a:buClr>
              <a:buSzPct val="100000"/>
              <a:buFont typeface="Calibri"/>
              <a:buAutoNum type="arabicPeriod"/>
            </a:pPr>
            <a:r>
              <a:rPr lang="en" sz="2000" b="1">
                <a:latin typeface="Calibri"/>
                <a:ea typeface="Calibri"/>
                <a:cs typeface="Calibri"/>
                <a:sym typeface="Calibri"/>
              </a:rPr>
              <a:t>There can be </a:t>
            </a:r>
            <a:r>
              <a:rPr lang="en" sz="2000" b="1">
                <a:solidFill>
                  <a:srgbClr val="FF0000"/>
                </a:solidFill>
                <a:latin typeface="Calibri"/>
                <a:ea typeface="Calibri"/>
                <a:cs typeface="Calibri"/>
                <a:sym typeface="Calibri"/>
              </a:rPr>
              <a:t>single</a:t>
            </a:r>
            <a:r>
              <a:rPr lang="en" sz="2000" b="1">
                <a:latin typeface="Calibri"/>
                <a:ea typeface="Calibri"/>
                <a:cs typeface="Calibri"/>
                <a:sym typeface="Calibri"/>
              </a:rPr>
              <a:t> appositives or </a:t>
            </a:r>
            <a:r>
              <a:rPr lang="en" sz="2000" b="1">
                <a:solidFill>
                  <a:srgbClr val="FF0000"/>
                </a:solidFill>
                <a:latin typeface="Calibri"/>
                <a:ea typeface="Calibri"/>
                <a:cs typeface="Calibri"/>
                <a:sym typeface="Calibri"/>
              </a:rPr>
              <a:t>multiple</a:t>
            </a:r>
            <a:r>
              <a:rPr lang="en" sz="2000" b="1">
                <a:latin typeface="Calibri"/>
                <a:ea typeface="Calibri"/>
                <a:cs typeface="Calibri"/>
                <a:sym typeface="Calibri"/>
              </a:rPr>
              <a:t> appositives in a sentence.</a:t>
            </a:r>
          </a:p>
          <a:p>
            <a:endParaRPr lang="en" sz="2000" b="1">
              <a:latin typeface="Calibri"/>
              <a:ea typeface="Calibri"/>
              <a:cs typeface="Calibri"/>
              <a:sym typeface="Calibri"/>
            </a:endParaRPr>
          </a:p>
          <a:p>
            <a:pPr marR="0" lvl="0" algn="l" rtl="0">
              <a:spcBef>
                <a:spcPts val="0"/>
              </a:spcBef>
              <a:spcAft>
                <a:spcPts val="0"/>
              </a:spcAft>
              <a:buNone/>
            </a:pPr>
            <a:r>
              <a:rPr lang="en" sz="2000" b="1">
                <a:latin typeface="Calibri"/>
                <a:ea typeface="Calibri"/>
                <a:cs typeface="Calibri"/>
                <a:sym typeface="Calibri"/>
              </a:rPr>
              <a:t>3.  Appositives can be </a:t>
            </a:r>
            <a:r>
              <a:rPr lang="en" sz="2000" b="1" u="sng">
                <a:solidFill>
                  <a:srgbClr val="FF0000"/>
                </a:solidFill>
                <a:latin typeface="Calibri"/>
                <a:ea typeface="Calibri"/>
                <a:cs typeface="Calibri"/>
                <a:sym typeface="Calibri"/>
              </a:rPr>
              <a:t>omitted</a:t>
            </a:r>
            <a:r>
              <a:rPr lang="en" sz="2000" b="1">
                <a:latin typeface="Calibri"/>
                <a:ea typeface="Calibri"/>
                <a:cs typeface="Calibri"/>
                <a:sym typeface="Calibri"/>
              </a:rPr>
              <a:t> without destroying the basic meaning of the sentence.</a:t>
            </a:r>
          </a:p>
          <a:p>
            <a:endParaRPr lang="en" sz="2000" b="1">
              <a:latin typeface="Calibri"/>
              <a:ea typeface="Calibri"/>
              <a:cs typeface="Calibri"/>
              <a:sym typeface="Calibri"/>
            </a:endParaRPr>
          </a:p>
          <a:p>
            <a:endParaRPr lang="en" sz="2000" b="1">
              <a:latin typeface="Calibri"/>
              <a:ea typeface="Calibri"/>
              <a:cs typeface="Calibri"/>
              <a:sym typeface="Calibri"/>
            </a:endParaRPr>
          </a:p>
        </p:txBody>
      </p:sp>
      <p:pic>
        <p:nvPicPr>
          <p:cNvPr id="110" name="Shape 110"/>
          <p:cNvPicPr preferRelativeResize="0"/>
          <p:nvPr/>
        </p:nvPicPr>
        <p:blipFill>
          <a:blip r:embed="rId3"/>
          <a:stretch>
            <a:fillRect/>
          </a:stretch>
        </p:blipFill>
        <p:spPr>
          <a:xfrm rot="1142258">
            <a:off x="1746249" y="604838"/>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Shape 118"/>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lvl="0" algn="l" rtl="0">
              <a:buSzPct val="25000"/>
              <a:buNone/>
            </a:pPr>
            <a:r>
              <a:rPr lang="en" sz="2000">
                <a:solidFill>
                  <a:srgbClr val="494429"/>
                </a:solidFill>
                <a:latin typeface="Arial Black"/>
                <a:ea typeface="Arial Black"/>
                <a:cs typeface="Arial Black"/>
                <a:sym typeface="Arial Black"/>
              </a:rPr>
              <a:t>Appositive Phrases</a:t>
            </a:r>
          </a:p>
        </p:txBody>
      </p:sp>
      <p:sp>
        <p:nvSpPr>
          <p:cNvPr id="119" name="Shape 119"/>
          <p:cNvSpPr txBox="1"/>
          <p:nvPr/>
        </p:nvSpPr>
        <p:spPr>
          <a:xfrm>
            <a:off x="2590800" y="457200"/>
            <a:ext cx="5486399" cy="1077217"/>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600" b="1" i="0" u="none" strike="noStrike" cap="none" baseline="0" dirty="0">
                <a:solidFill>
                  <a:srgbClr val="FF0000"/>
                </a:solidFill>
                <a:latin typeface="Calibri"/>
                <a:ea typeface="Calibri"/>
                <a:cs typeface="Calibri"/>
                <a:sym typeface="Calibri"/>
              </a:rPr>
              <a:t>DIRECTIONS</a:t>
            </a:r>
          </a:p>
          <a:p>
            <a:pPr marL="0" marR="0" lvl="0" indent="0" algn="l" rtl="0">
              <a:spcBef>
                <a:spcPts val="0"/>
              </a:spcBef>
              <a:spcAft>
                <a:spcPts val="0"/>
              </a:spcAft>
              <a:buSzPct val="25000"/>
              <a:buNone/>
            </a:pPr>
            <a:r>
              <a:rPr lang="en" sz="1600" b="1" i="0" u="none" strike="noStrike" cap="none" baseline="0" dirty="0">
                <a:solidFill>
                  <a:srgbClr val="FF0000"/>
                </a:solidFill>
                <a:latin typeface="Calibri"/>
                <a:ea typeface="Calibri"/>
                <a:cs typeface="Calibri"/>
                <a:sym typeface="Calibri"/>
              </a:rPr>
              <a:t>STEP 1:  </a:t>
            </a:r>
            <a:r>
              <a:rPr lang="en" sz="1600" b="1" i="0" u="none" strike="noStrike" cap="none" baseline="0" dirty="0">
                <a:solidFill>
                  <a:schemeClr val="dk1"/>
                </a:solidFill>
                <a:latin typeface="Calibri"/>
                <a:ea typeface="Calibri"/>
                <a:cs typeface="Calibri"/>
                <a:sym typeface="Calibri"/>
              </a:rPr>
              <a:t>Listen as I read these sentences containing </a:t>
            </a:r>
            <a:r>
              <a:rPr lang="en" sz="1600" b="1" dirty="0">
                <a:solidFill>
                  <a:schemeClr val="dk1"/>
                </a:solidFill>
                <a:latin typeface="Calibri"/>
                <a:ea typeface="Calibri"/>
                <a:cs typeface="Calibri"/>
                <a:sym typeface="Calibri"/>
              </a:rPr>
              <a:t>appositive phrases </a:t>
            </a:r>
            <a:r>
              <a:rPr lang="en" sz="1600" b="1" i="0" u="none" strike="noStrike" cap="none" baseline="0" dirty="0">
                <a:solidFill>
                  <a:schemeClr val="dk1"/>
                </a:solidFill>
                <a:latin typeface="Calibri"/>
                <a:ea typeface="Calibri"/>
                <a:cs typeface="Calibri"/>
                <a:sym typeface="Calibri"/>
              </a:rPr>
              <a:t>aloud. Now pick your favorite and copy it into your </a:t>
            </a:r>
            <a:r>
              <a:rPr lang="en" sz="1600" b="1" dirty="0" smtClean="0">
                <a:solidFill>
                  <a:schemeClr val="dk1"/>
                </a:solidFill>
                <a:latin typeface="Calibri"/>
                <a:ea typeface="Calibri"/>
                <a:cs typeface="Calibri"/>
                <a:sym typeface="Calibri"/>
              </a:rPr>
              <a:t>notes</a:t>
            </a:r>
            <a:r>
              <a:rPr lang="en" sz="1600" b="1" i="0" u="none" strike="noStrike" cap="none" baseline="0" dirty="0" smtClean="0">
                <a:solidFill>
                  <a:schemeClr val="dk1"/>
                </a:solidFill>
                <a:latin typeface="Calibri"/>
                <a:ea typeface="Calibri"/>
                <a:cs typeface="Calibri"/>
                <a:sym typeface="Calibri"/>
              </a:rPr>
              <a:t>. </a:t>
            </a:r>
            <a:endParaRPr lang="en" sz="1600" b="1" i="0" u="none" strike="noStrike" cap="none" baseline="0" dirty="0">
              <a:solidFill>
                <a:schemeClr val="dk1"/>
              </a:solidFill>
              <a:latin typeface="Calibri"/>
              <a:ea typeface="Calibri"/>
              <a:cs typeface="Calibri"/>
              <a:sym typeface="Calibri"/>
            </a:endParaRPr>
          </a:p>
        </p:txBody>
      </p:sp>
      <p:sp>
        <p:nvSpPr>
          <p:cNvPr id="120" name="Shape 120"/>
          <p:cNvSpPr txBox="1"/>
          <p:nvPr/>
        </p:nvSpPr>
        <p:spPr>
          <a:xfrm>
            <a:off x="152400" y="1570195"/>
            <a:ext cx="8839199" cy="4678204"/>
          </a:xfrm>
          <a:prstGeom prst="rect">
            <a:avLst/>
          </a:prstGeom>
          <a:solidFill>
            <a:schemeClr val="lt2">
              <a:alpha val="86666"/>
            </a:schemeClr>
          </a:solidFill>
          <a:ln w="38100" cap="flat">
            <a:solidFill>
              <a:schemeClr val="dk2"/>
            </a:solidFill>
            <a:prstDash val="solid"/>
            <a:miter/>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SzPct val="25000"/>
              <a:buNone/>
            </a:pPr>
            <a:r>
              <a:rPr lang="en" sz="1700" b="1" i="0" u="none" strike="noStrike" cap="none" baseline="0">
                <a:solidFill>
                  <a:schemeClr val="dk1"/>
                </a:solidFill>
                <a:latin typeface="Calibri"/>
                <a:ea typeface="Calibri"/>
                <a:cs typeface="Calibri"/>
                <a:sym typeface="Calibri"/>
              </a:rPr>
              <a:t>1.	</a:t>
            </a:r>
            <a:r>
              <a:rPr lang="en" sz="1700" b="1">
                <a:solidFill>
                  <a:schemeClr val="dk1"/>
                </a:solidFill>
                <a:latin typeface="Calibri"/>
                <a:ea typeface="Calibri"/>
                <a:cs typeface="Calibri"/>
                <a:sym typeface="Calibri"/>
              </a:rPr>
              <a:t>Harry was small and tough, </a:t>
            </a:r>
            <a:r>
              <a:rPr lang="en" sz="1700" b="1" u="sng">
                <a:solidFill>
                  <a:schemeClr val="dk1"/>
                </a:solidFill>
                <a:latin typeface="Calibri"/>
                <a:ea typeface="Calibri"/>
                <a:cs typeface="Calibri"/>
                <a:sym typeface="Calibri"/>
              </a:rPr>
              <a:t>a boy going through life with his chin stuck out a mile</a:t>
            </a:r>
            <a:r>
              <a:rPr lang="en" sz="1700" b="1" i="0" u="none" strike="noStrike" cap="none" baseline="0">
                <a:solidFill>
                  <a:schemeClr val="dk1"/>
                </a:solidFill>
                <a:latin typeface="Calibri"/>
                <a:ea typeface="Calibri"/>
                <a:cs typeface="Calibri"/>
                <a:sym typeface="Calibri"/>
              </a:rPr>
              <a:t>.</a:t>
            </a:r>
          </a:p>
          <a:p>
            <a:pPr marL="0" marR="0" lvl="0" indent="0" algn="r" rtl="0">
              <a:spcBef>
                <a:spcPts val="0"/>
              </a:spcBef>
              <a:spcAft>
                <a:spcPts val="0"/>
              </a:spcAft>
              <a:buClr>
                <a:schemeClr val="dk1"/>
              </a:buClr>
              <a:buSzPct val="101190"/>
              <a:buFont typeface="Arial"/>
              <a:buChar char="•"/>
            </a:pPr>
            <a:r>
              <a:rPr lang="en" b="1">
                <a:solidFill>
                  <a:schemeClr val="dk1"/>
                </a:solidFill>
                <a:latin typeface="Calibri"/>
                <a:ea typeface="Calibri"/>
                <a:cs typeface="Calibri"/>
                <a:sym typeface="Calibri"/>
              </a:rPr>
              <a:t>Stephen King</a:t>
            </a:r>
            <a:r>
              <a:rPr lang="en" sz="1400" b="1" i="0" u="none" strike="noStrike" cap="none" baseline="0">
                <a:solidFill>
                  <a:schemeClr val="dk1"/>
                </a:solidFill>
                <a:latin typeface="Calibri"/>
                <a:ea typeface="Calibri"/>
                <a:cs typeface="Calibri"/>
                <a:sym typeface="Calibri"/>
              </a:rPr>
              <a:t>, </a:t>
            </a:r>
            <a:r>
              <a:rPr lang="en" b="1" i="1">
                <a:solidFill>
                  <a:schemeClr val="dk1"/>
                </a:solidFill>
                <a:latin typeface="Calibri"/>
                <a:ea typeface="Calibri"/>
                <a:cs typeface="Calibri"/>
                <a:sym typeface="Calibri"/>
              </a:rPr>
              <a:t>Hearts in Atlantis</a:t>
            </a:r>
          </a:p>
          <a:p>
            <a:endParaRPr lang="en" b="1" i="1">
              <a:solidFill>
                <a:schemeClr val="dk1"/>
              </a:solidFill>
              <a:latin typeface="Calibri"/>
              <a:ea typeface="Calibri"/>
              <a:cs typeface="Calibri"/>
              <a:sym typeface="Calibri"/>
            </a:endParaRPr>
          </a:p>
          <a:p>
            <a:endParaRPr lang="en" b="1" i="1">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1700" b="1" i="0" u="none" strike="noStrike" cap="none" baseline="0">
                <a:solidFill>
                  <a:schemeClr val="dk1"/>
                </a:solidFill>
                <a:latin typeface="Calibri"/>
                <a:ea typeface="Calibri"/>
                <a:cs typeface="Calibri"/>
                <a:sym typeface="Calibri"/>
              </a:rPr>
              <a:t>2.  </a:t>
            </a:r>
            <a:r>
              <a:rPr lang="en" sz="1700" b="1" u="sng">
                <a:solidFill>
                  <a:schemeClr val="dk1"/>
                </a:solidFill>
                <a:latin typeface="Calibri"/>
                <a:ea typeface="Calibri"/>
                <a:cs typeface="Calibri"/>
                <a:sym typeface="Calibri"/>
              </a:rPr>
              <a:t>A bald, slight man</a:t>
            </a:r>
            <a:r>
              <a:rPr lang="en" sz="1700" b="1">
                <a:solidFill>
                  <a:schemeClr val="dk1"/>
                </a:solidFill>
                <a:latin typeface="Calibri"/>
                <a:ea typeface="Calibri"/>
                <a:cs typeface="Calibri"/>
                <a:sym typeface="Calibri"/>
              </a:rPr>
              <a:t>, he reminded me of a baby bird</a:t>
            </a:r>
            <a:r>
              <a:rPr lang="en" sz="1700" b="1" i="0" u="sng" strike="noStrike" cap="none" baseline="0">
                <a:solidFill>
                  <a:schemeClr val="dk1"/>
                </a:solidFill>
                <a:latin typeface="Calibri"/>
                <a:ea typeface="Calibri"/>
                <a:cs typeface="Calibri"/>
                <a:sym typeface="Calibri"/>
              </a:rPr>
              <a:t>.</a:t>
            </a:r>
          </a:p>
          <a:p>
            <a:pPr marL="0" marR="0" lvl="0" indent="0" algn="r" rtl="0">
              <a:spcBef>
                <a:spcPts val="0"/>
              </a:spcBef>
              <a:spcAft>
                <a:spcPts val="0"/>
              </a:spcAft>
              <a:buClr>
                <a:schemeClr val="dk1"/>
              </a:buClr>
              <a:buSzPct val="101190"/>
              <a:buFont typeface="Arial"/>
              <a:buChar char="•"/>
            </a:pPr>
            <a:r>
              <a:rPr lang="en" b="1">
                <a:solidFill>
                  <a:schemeClr val="dk1"/>
                </a:solidFill>
                <a:latin typeface="Calibri"/>
                <a:ea typeface="Calibri"/>
                <a:cs typeface="Calibri"/>
                <a:sym typeface="Calibri"/>
              </a:rPr>
              <a:t>Tracy Chevalier, </a:t>
            </a:r>
            <a:r>
              <a:rPr lang="en" b="1" i="1">
                <a:solidFill>
                  <a:schemeClr val="dk1"/>
                </a:solidFill>
                <a:latin typeface="Calibri"/>
                <a:ea typeface="Calibri"/>
                <a:cs typeface="Calibri"/>
                <a:sym typeface="Calibri"/>
              </a:rPr>
              <a:t>The Girl with a Pearl Earring</a:t>
            </a:r>
          </a:p>
          <a:p>
            <a:endParaRPr lang="en" b="1" i="1">
              <a:solidFill>
                <a:schemeClr val="dk1"/>
              </a:solidFill>
              <a:latin typeface="Calibri"/>
              <a:ea typeface="Calibri"/>
              <a:cs typeface="Calibri"/>
              <a:sym typeface="Calibri"/>
            </a:endParaRPr>
          </a:p>
          <a:p>
            <a:endParaRPr lang="en" b="1" i="1">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1700" b="1" i="0" u="none" strike="noStrike" cap="none" baseline="0">
                <a:solidFill>
                  <a:schemeClr val="dk1"/>
                </a:solidFill>
                <a:latin typeface="Calibri"/>
                <a:ea typeface="Calibri"/>
                <a:cs typeface="Calibri"/>
                <a:sym typeface="Calibri"/>
              </a:rPr>
              <a:t>3. </a:t>
            </a:r>
            <a:r>
              <a:rPr lang="en" sz="1700" b="1">
                <a:solidFill>
                  <a:schemeClr val="dk1"/>
                </a:solidFill>
                <a:latin typeface="Calibri"/>
                <a:ea typeface="Calibri"/>
                <a:cs typeface="Calibri"/>
                <a:sym typeface="Calibri"/>
              </a:rPr>
              <a:t>The furniture, </a:t>
            </a:r>
            <a:r>
              <a:rPr lang="en" sz="1700" b="1" u="sng">
                <a:solidFill>
                  <a:schemeClr val="dk1"/>
                </a:solidFill>
                <a:latin typeface="Calibri"/>
                <a:ea typeface="Calibri"/>
                <a:cs typeface="Calibri"/>
                <a:sym typeface="Calibri"/>
              </a:rPr>
              <a:t>a mixture of Logan crafted walnut and oak,</a:t>
            </a:r>
            <a:r>
              <a:rPr lang="en" sz="1700" b="1">
                <a:solidFill>
                  <a:schemeClr val="dk1"/>
                </a:solidFill>
                <a:latin typeface="Calibri"/>
                <a:ea typeface="Calibri"/>
                <a:cs typeface="Calibri"/>
                <a:sym typeface="Calibri"/>
              </a:rPr>
              <a:t> included a walnut bed whose ornate headboard rose halfway up the wall toward the high ceiling</a:t>
            </a:r>
            <a:r>
              <a:rPr lang="en" sz="1700" b="1" u="sng">
                <a:solidFill>
                  <a:schemeClr val="dk1"/>
                </a:solidFill>
                <a:latin typeface="Calibri"/>
                <a:ea typeface="Calibri"/>
                <a:cs typeface="Calibri"/>
                <a:sym typeface="Calibri"/>
              </a:rPr>
              <a:t>.</a:t>
            </a:r>
          </a:p>
          <a:p>
            <a:pPr marL="0" marR="0" lvl="0" indent="0" algn="r" rtl="0">
              <a:spcBef>
                <a:spcPts val="0"/>
              </a:spcBef>
              <a:spcAft>
                <a:spcPts val="0"/>
              </a:spcAft>
              <a:buClr>
                <a:schemeClr val="dk1"/>
              </a:buClr>
              <a:buSzPct val="101190"/>
              <a:buFont typeface="Arial"/>
              <a:buChar char="•"/>
            </a:pPr>
            <a:r>
              <a:rPr lang="en" b="1">
                <a:solidFill>
                  <a:schemeClr val="dk1"/>
                </a:solidFill>
                <a:latin typeface="Calibri"/>
                <a:ea typeface="Calibri"/>
                <a:cs typeface="Calibri"/>
                <a:sym typeface="Calibri"/>
              </a:rPr>
              <a:t>Mildred D. Taylor, </a:t>
            </a:r>
            <a:r>
              <a:rPr lang="en" b="1" i="1">
                <a:solidFill>
                  <a:schemeClr val="dk1"/>
                </a:solidFill>
                <a:latin typeface="Calibri"/>
                <a:ea typeface="Calibri"/>
                <a:cs typeface="Calibri"/>
                <a:sym typeface="Calibri"/>
              </a:rPr>
              <a:t>Roll of Thunder, Hear My Cry</a:t>
            </a:r>
          </a:p>
          <a:p>
            <a:endParaRPr lang="en" b="1" i="1">
              <a:solidFill>
                <a:schemeClr val="dk1"/>
              </a:solidFill>
              <a:latin typeface="Calibri"/>
              <a:ea typeface="Calibri"/>
              <a:cs typeface="Calibri"/>
              <a:sym typeface="Calibri"/>
            </a:endParaRPr>
          </a:p>
          <a:p>
            <a:endParaRPr lang="en" b="1" i="1">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1700" b="1" i="0" u="none" strike="noStrike" cap="none" baseline="0">
                <a:solidFill>
                  <a:schemeClr val="dk1"/>
                </a:solidFill>
                <a:latin typeface="Calibri"/>
                <a:ea typeface="Calibri"/>
                <a:cs typeface="Calibri"/>
                <a:sym typeface="Calibri"/>
              </a:rPr>
              <a:t>4.  </a:t>
            </a:r>
            <a:r>
              <a:rPr lang="en" sz="1700" b="1">
                <a:solidFill>
                  <a:schemeClr val="dk1"/>
                </a:solidFill>
                <a:latin typeface="Calibri"/>
                <a:ea typeface="Calibri"/>
                <a:cs typeface="Calibri"/>
                <a:sym typeface="Calibri"/>
              </a:rPr>
              <a:t>Most of their town’s natives did their shopping on King Street, </a:t>
            </a:r>
            <a:r>
              <a:rPr lang="en" sz="1700" b="1" u="sng">
                <a:solidFill>
                  <a:schemeClr val="dk1"/>
                </a:solidFill>
                <a:latin typeface="Calibri"/>
                <a:ea typeface="Calibri"/>
                <a:cs typeface="Calibri"/>
                <a:sym typeface="Calibri"/>
              </a:rPr>
              <a:t>the town’s shopping strip</a:t>
            </a:r>
            <a:r>
              <a:rPr lang="en" sz="1700" b="1">
                <a:solidFill>
                  <a:schemeClr val="dk1"/>
                </a:solidFill>
                <a:latin typeface="Calibri"/>
                <a:ea typeface="Calibri"/>
                <a:cs typeface="Calibri"/>
                <a:sym typeface="Calibri"/>
              </a:rPr>
              <a:t>, </a:t>
            </a:r>
            <a:r>
              <a:rPr lang="en" sz="1700" b="1" u="sng">
                <a:solidFill>
                  <a:schemeClr val="dk1"/>
                </a:solidFill>
                <a:latin typeface="Calibri"/>
                <a:ea typeface="Calibri"/>
                <a:cs typeface="Calibri"/>
                <a:sym typeface="Calibri"/>
              </a:rPr>
              <a:t>a slice of chain department stores, auto dealerships, fast-food restaurants</a:t>
            </a:r>
            <a:r>
              <a:rPr lang="en" sz="1700" b="1">
                <a:solidFill>
                  <a:schemeClr val="dk1"/>
                </a:solidFill>
                <a:latin typeface="Calibri"/>
                <a:ea typeface="Calibri"/>
                <a:cs typeface="Calibri"/>
                <a:sym typeface="Calibri"/>
              </a:rPr>
              <a:t>.</a:t>
            </a:r>
          </a:p>
          <a:p>
            <a:pPr marL="0" marR="0" lvl="0" indent="0" algn="r" rtl="0">
              <a:spcBef>
                <a:spcPts val="0"/>
              </a:spcBef>
              <a:spcAft>
                <a:spcPts val="0"/>
              </a:spcAft>
              <a:buClr>
                <a:schemeClr val="dk1"/>
              </a:buClr>
              <a:buSzPct val="101190"/>
              <a:buFont typeface="Arial"/>
              <a:buChar char="•"/>
            </a:pPr>
            <a:r>
              <a:rPr lang="en" b="1">
                <a:solidFill>
                  <a:schemeClr val="dk1"/>
                </a:solidFill>
                <a:latin typeface="Calibri"/>
                <a:ea typeface="Calibri"/>
                <a:cs typeface="Calibri"/>
                <a:sym typeface="Calibri"/>
              </a:rPr>
              <a:t>Tracy Kidder, </a:t>
            </a:r>
            <a:r>
              <a:rPr lang="en" b="1" i="1">
                <a:solidFill>
                  <a:schemeClr val="dk1"/>
                </a:solidFill>
                <a:latin typeface="Calibri"/>
                <a:ea typeface="Calibri"/>
                <a:cs typeface="Calibri"/>
                <a:sym typeface="Calibri"/>
              </a:rPr>
              <a:t>Home Town</a:t>
            </a:r>
          </a:p>
          <a:p>
            <a:endParaRPr lang="en" b="1" i="1">
              <a:solidFill>
                <a:schemeClr val="dk1"/>
              </a:solidFill>
              <a:latin typeface="Calibri"/>
              <a:ea typeface="Calibri"/>
              <a:cs typeface="Calibri"/>
              <a:sym typeface="Calibri"/>
            </a:endParaRPr>
          </a:p>
        </p:txBody>
      </p:sp>
      <p:sp>
        <p:nvSpPr>
          <p:cNvPr id="121" name="Shape 121"/>
          <p:cNvSpPr/>
          <p:nvPr/>
        </p:nvSpPr>
        <p:spPr>
          <a:xfrm>
            <a:off x="1066800" y="6280296"/>
            <a:ext cx="8001000" cy="584774"/>
          </a:xfrm>
          <a:prstGeom prst="rect">
            <a:avLst/>
          </a:prstGeom>
          <a:solidFill>
            <a:schemeClr val="lt1">
              <a:alpha val="5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600" b="1" i="0" u="none" strike="noStrike" cap="none" baseline="0" dirty="0">
                <a:solidFill>
                  <a:srgbClr val="FF0000"/>
                </a:solidFill>
                <a:latin typeface="Calibri"/>
                <a:ea typeface="Calibri"/>
                <a:cs typeface="Calibri"/>
                <a:sym typeface="Calibri"/>
              </a:rPr>
              <a:t>STEP 2:  </a:t>
            </a:r>
            <a:r>
              <a:rPr lang="en" sz="1600" b="1" i="0" u="none" strike="noStrike" cap="none" baseline="0" dirty="0">
                <a:solidFill>
                  <a:schemeClr val="dk1"/>
                </a:solidFill>
                <a:latin typeface="Calibri"/>
                <a:ea typeface="Calibri"/>
                <a:cs typeface="Calibri"/>
                <a:sym typeface="Calibri"/>
              </a:rPr>
              <a:t>When </a:t>
            </a:r>
            <a:r>
              <a:rPr lang="en" sz="1600" b="1" dirty="0">
                <a:solidFill>
                  <a:schemeClr val="dk1"/>
                </a:solidFill>
                <a:latin typeface="Calibri"/>
                <a:ea typeface="Calibri"/>
                <a:cs typeface="Calibri"/>
                <a:sym typeface="Calibri"/>
              </a:rPr>
              <a:t>you are done, be ready to share with the class how the underlined </a:t>
            </a:r>
            <a:r>
              <a:rPr lang="en" sz="1600" b="1" dirty="0" smtClean="0">
                <a:solidFill>
                  <a:schemeClr val="dk1"/>
                </a:solidFill>
                <a:latin typeface="Calibri"/>
                <a:ea typeface="Calibri"/>
                <a:cs typeface="Calibri"/>
                <a:sym typeface="Calibri"/>
              </a:rPr>
              <a:t>appositive </a:t>
            </a:r>
            <a:r>
              <a:rPr lang="en" sz="1600" b="1" dirty="0">
                <a:solidFill>
                  <a:schemeClr val="dk1"/>
                </a:solidFill>
                <a:latin typeface="Calibri"/>
                <a:ea typeface="Calibri"/>
                <a:cs typeface="Calibri"/>
                <a:sym typeface="Calibri"/>
              </a:rPr>
              <a:t>phrase(s) made the sentence remarkable.</a:t>
            </a:r>
          </a:p>
        </p:txBody>
      </p:sp>
      <p:pic>
        <p:nvPicPr>
          <p:cNvPr id="123" name="Shape 123"/>
          <p:cNvPicPr preferRelativeResize="0"/>
          <p:nvPr/>
        </p:nvPicPr>
        <p:blipFill>
          <a:blip r:embed="rId3"/>
          <a:stretch>
            <a:fillRect/>
          </a:stretch>
        </p:blipFill>
        <p:spPr>
          <a:xfrm rot="1142258">
            <a:off x="239713" y="5975349"/>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8" name="Shape 128"/>
          <p:cNvGraphicFramePr/>
          <p:nvPr/>
        </p:nvGraphicFramePr>
        <p:xfrm>
          <a:off x="152400" y="4215208"/>
          <a:ext cx="8839200" cy="2498440"/>
        </p:xfrm>
        <a:graphic>
          <a:graphicData uri="http://schemas.openxmlformats.org/drawingml/2006/table">
            <a:tbl>
              <a:tblPr firstRow="1" bandRow="1">
                <a:noFill/>
                <a:tableStyleId>{546ED671-1EE9-4CB8-8B3D-A1EA7AC9EF9E}</a:tableStyleId>
              </a:tblPr>
              <a:tblGrid>
                <a:gridCol w="4419600"/>
                <a:gridCol w="4419600"/>
              </a:tblGrid>
              <a:tr h="377225">
                <a:tc gridSpan="2">
                  <a:txBody>
                    <a:bodyPr/>
                    <a:lstStyle/>
                    <a:p>
                      <a:pPr lvl="0" algn="ctr" rtl="0">
                        <a:buSzPct val="25000"/>
                        <a:buNone/>
                      </a:pPr>
                      <a:r>
                        <a:rPr lang="en" sz="2000" dirty="0"/>
                        <a:t>Scrambled Sentence Bank</a:t>
                      </a:r>
                    </a:p>
                  </a:txBody>
                  <a:tcPr marL="91450" marR="91450" marT="45725" marB="45725">
                    <a:solidFill>
                      <a:srgbClr val="7030A0">
                        <a:alpha val="89803"/>
                      </a:srgbClr>
                    </a:solidFill>
                  </a:tcPr>
                </a:tc>
                <a:tc hMerge="1">
                  <a:txBody>
                    <a:bodyPr/>
                    <a:lstStyle/>
                    <a:p>
                      <a:endParaRPr lang="en-US"/>
                    </a:p>
                  </a:txBody>
                  <a:tcPr/>
                </a:tc>
              </a:tr>
              <a:tr h="875950">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A. A tall thin blonde</a:t>
                      </a:r>
                    </a:p>
                  </a:txBody>
                  <a:tcPr marL="91450" marR="91450" marT="45725" marB="45725">
                    <a:solidFill>
                      <a:srgbClr val="CCC0D9">
                        <a:alpha val="89803"/>
                      </a:srgb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D. the model</a:t>
                      </a:r>
                    </a:p>
                    <a:p>
                      <a:endParaRPr lang="en" sz="1800" b="1">
                        <a:solidFill>
                          <a:schemeClr val="dk1"/>
                        </a:solidFill>
                      </a:endParaRPr>
                    </a:p>
                  </a:txBody>
                  <a:tcPr marL="91450" marR="91450" marT="45725" marB="45725">
                    <a:solidFill>
                      <a:srgbClr val="CCC0D9">
                        <a:alpha val="89803"/>
                      </a:srgbClr>
                    </a:solidFill>
                  </a:tcPr>
                </a:tc>
              </a:tr>
              <a:tr h="612975">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B. walked down the runway</a:t>
                      </a:r>
                    </a:p>
                    <a:p>
                      <a:endParaRPr lang="en" sz="1800" b="1">
                        <a:solidFill>
                          <a:schemeClr val="dk1"/>
                        </a:solidFill>
                      </a:endParaRPr>
                    </a:p>
                  </a:txBody>
                  <a:tcPr marL="91450" marR="91450" marT="45725" marB="45725">
                    <a:solidFill>
                      <a:srgbClr val="E5DFEC">
                        <a:alpha val="89803"/>
                      </a:srgb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 sz="1800" b="1"/>
                        <a:t>E. eyeing the audience</a:t>
                      </a:r>
                    </a:p>
                  </a:txBody>
                  <a:tcPr marL="91450" marR="91450" marT="45725" marB="45725">
                    <a:solidFill>
                      <a:srgbClr val="E5DFEC">
                        <a:alpha val="89803"/>
                      </a:srgbClr>
                    </a:solidFill>
                  </a:tcPr>
                </a:tc>
              </a:tr>
              <a:tr h="586150">
                <a:tc>
                  <a:txBody>
                    <a:bodyPr/>
                    <a:lstStyle/>
                    <a:p>
                      <a:pPr marL="0" marR="0" indent="0" algn="l" rtl="0">
                        <a:lnSpc>
                          <a:spcPct val="100000"/>
                        </a:lnSpc>
                        <a:spcBef>
                          <a:spcPts val="0"/>
                        </a:spcBef>
                        <a:spcAft>
                          <a:spcPts val="0"/>
                        </a:spcAft>
                        <a:buNone/>
                      </a:pPr>
                      <a:r>
                        <a:rPr lang="en" sz="1800" b="1">
                          <a:solidFill>
                            <a:schemeClr val="dk1"/>
                          </a:solidFill>
                        </a:rPr>
                        <a:t>C. with a long mane and long legs</a:t>
                      </a:r>
                    </a:p>
                  </a:txBody>
                  <a:tcPr marL="91450" marR="91450" marT="45725" marB="45725">
                    <a:solidFill>
                      <a:srgbClr val="E5DFEC">
                        <a:alpha val="89800"/>
                      </a:srgbClr>
                    </a:solidFill>
                  </a:tcPr>
                </a:tc>
                <a:tc>
                  <a:txBody>
                    <a:bodyPr/>
                    <a:lstStyle/>
                    <a:p>
                      <a:endParaRPr/>
                    </a:p>
                  </a:txBody>
                  <a:tcPr marL="91450" marR="91450" marT="45725" marB="45725">
                    <a:solidFill>
                      <a:srgbClr val="E5DFEC">
                        <a:alpha val="89800"/>
                      </a:srgbClr>
                    </a:solidFill>
                  </a:tcPr>
                </a:tc>
              </a:tr>
            </a:tbl>
          </a:graphicData>
        </a:graphic>
      </p:graphicFrame>
      <p:sp>
        <p:nvSpPr>
          <p:cNvPr id="129" name="Shape 129"/>
          <p:cNvSpPr txBox="1"/>
          <p:nvPr/>
        </p:nvSpPr>
        <p:spPr>
          <a:xfrm>
            <a:off x="152400" y="25146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dirty="0">
                <a:solidFill>
                  <a:schemeClr val="dk2"/>
                </a:solidFill>
                <a:latin typeface="Calibri"/>
                <a:ea typeface="Calibri"/>
                <a:cs typeface="Calibri"/>
                <a:sym typeface="Calibri"/>
              </a:rPr>
              <a:t>MODEL SENTENCE</a:t>
            </a:r>
          </a:p>
          <a:p>
            <a:pPr marL="342900" marR="0" lvl="0" indent="-342900" rtl="0">
              <a:spcBef>
                <a:spcPts val="480"/>
              </a:spcBef>
              <a:spcAft>
                <a:spcPts val="0"/>
              </a:spcAft>
              <a:buClr>
                <a:srgbClr val="888888"/>
              </a:buClr>
              <a:buSzPct val="25000"/>
              <a:buFont typeface="Calibri"/>
              <a:buNone/>
            </a:pPr>
            <a:r>
              <a:rPr lang="en" sz="1800" b="1" dirty="0">
                <a:solidFill>
                  <a:schemeClr val="dk1"/>
                </a:solidFill>
                <a:latin typeface="Calibri"/>
                <a:ea typeface="Calibri"/>
                <a:cs typeface="Calibri"/>
                <a:sym typeface="Calibri"/>
              </a:rPr>
              <a:t>The proprietor</a:t>
            </a:r>
            <a:r>
              <a:rPr lang="en" sz="1800" b="1" u="sng" dirty="0">
                <a:solidFill>
                  <a:schemeClr val="dk1"/>
                </a:solidFill>
                <a:latin typeface="Calibri"/>
                <a:ea typeface="Calibri"/>
                <a:cs typeface="Calibri"/>
                <a:sym typeface="Calibri"/>
              </a:rPr>
              <a:t>, a little gray man with an unkempt mustache and watery eyes, </a:t>
            </a:r>
            <a:r>
              <a:rPr lang="en" sz="1800" b="1" dirty="0">
                <a:solidFill>
                  <a:schemeClr val="dk1"/>
                </a:solidFill>
                <a:latin typeface="Calibri"/>
                <a:ea typeface="Calibri"/>
                <a:cs typeface="Calibri"/>
                <a:sym typeface="Calibri"/>
              </a:rPr>
              <a:t>leaned on the counter, reading a newspaper</a:t>
            </a:r>
            <a:r>
              <a:rPr lang="en" sz="1800" b="1" i="0" u="none" strike="noStrike" cap="none" baseline="0" dirty="0">
                <a:solidFill>
                  <a:schemeClr val="dk1"/>
                </a:solidFill>
                <a:latin typeface="Calibri"/>
                <a:ea typeface="Calibri"/>
                <a:cs typeface="Calibri"/>
                <a:sym typeface="Calibri"/>
              </a:rPr>
              <a:t>.</a:t>
            </a:r>
          </a:p>
          <a:p>
            <a:pPr marL="342900" marR="0" lvl="0" indent="-342900" algn="r" rtl="0">
              <a:spcBef>
                <a:spcPts val="360"/>
              </a:spcBef>
              <a:spcAft>
                <a:spcPts val="0"/>
              </a:spcAft>
              <a:buClr>
                <a:srgbClr val="888888"/>
              </a:buClr>
              <a:buSzPct val="25000"/>
              <a:buFont typeface="Calibri"/>
              <a:buNone/>
            </a:pPr>
            <a:r>
              <a:rPr lang="en" sz="1800" b="1" i="0" u="none" strike="noStrike" cap="none" baseline="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John Steinbeck</a:t>
            </a:r>
            <a:r>
              <a:rPr lang="en" sz="1800" b="1" i="0" u="none" strike="noStrike" cap="none" baseline="0" dirty="0">
                <a:solidFill>
                  <a:schemeClr val="dk1"/>
                </a:solidFill>
                <a:latin typeface="Calibri"/>
                <a:ea typeface="Calibri"/>
                <a:cs typeface="Calibri"/>
                <a:sym typeface="Calibri"/>
              </a:rPr>
              <a:t>, </a:t>
            </a:r>
            <a:r>
              <a:rPr lang="en" sz="1800" b="1" i="1" dirty="0">
                <a:solidFill>
                  <a:schemeClr val="dk1"/>
                </a:solidFill>
                <a:latin typeface="Calibri"/>
                <a:ea typeface="Calibri"/>
                <a:cs typeface="Calibri"/>
                <a:sym typeface="Calibri"/>
              </a:rPr>
              <a:t>The Grapes of Wrath</a:t>
            </a:r>
          </a:p>
        </p:txBody>
      </p:sp>
      <p:sp>
        <p:nvSpPr>
          <p:cNvPr id="132" name="Shape 132"/>
          <p:cNvSpPr txBox="1"/>
          <p:nvPr/>
        </p:nvSpPr>
        <p:spPr>
          <a:xfrm>
            <a:off x="228600" y="533400"/>
            <a:ext cx="1417636" cy="41592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dirty="0">
                <a:solidFill>
                  <a:schemeClr val="dk1"/>
                </a:solidFill>
                <a:latin typeface="Arial Black"/>
                <a:ea typeface="Arial Black"/>
                <a:cs typeface="Arial Black"/>
                <a:sym typeface="Arial Black"/>
              </a:rPr>
              <a:t>PRACTICE 2A UNSCRAMBLING</a:t>
            </a:r>
          </a:p>
        </p:txBody>
      </p:sp>
      <p:sp>
        <p:nvSpPr>
          <p:cNvPr id="134" name="Shape 134"/>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Appositive Phrases</a:t>
            </a:r>
          </a:p>
        </p:txBody>
      </p:sp>
      <p:sp>
        <p:nvSpPr>
          <p:cNvPr id="135" name="Shape 135"/>
          <p:cNvSpPr txBox="1">
            <a:spLocks noGrp="1"/>
          </p:cNvSpPr>
          <p:nvPr>
            <p:ph type="subTitle" idx="1"/>
          </p:nvPr>
        </p:nvSpPr>
        <p:spPr>
          <a:xfrm>
            <a:off x="2514600" y="533400"/>
            <a:ext cx="5562600" cy="1904999"/>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a:solidFill>
                  <a:schemeClr val="dk1"/>
                </a:solidFill>
              </a:rPr>
              <a:t>Identify the appositive phrase in the sentence and scrambled list.  Next, unscramble and write out the sentence parts to imitate the mode.  Finally, write your own imitation of the model and identify the appositive phrase by underlining it.</a:t>
            </a:r>
          </a:p>
        </p:txBody>
      </p:sp>
      <p:pic>
        <p:nvPicPr>
          <p:cNvPr id="136" name="Shape 136"/>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Shape 143"/>
          <p:cNvSpPr txBox="1"/>
          <p:nvPr/>
        </p:nvSpPr>
        <p:spPr>
          <a:xfrm>
            <a:off x="106362" y="1041398"/>
            <a:ext cx="1417636" cy="41592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2B UNSCRAMBLING</a:t>
            </a:r>
          </a:p>
        </p:txBody>
      </p:sp>
      <p:sp>
        <p:nvSpPr>
          <p:cNvPr id="144" name="Shape 144"/>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Appositive Phrases</a:t>
            </a:r>
          </a:p>
        </p:txBody>
      </p:sp>
      <p:sp>
        <p:nvSpPr>
          <p:cNvPr id="145" name="Shape 145"/>
          <p:cNvSpPr txBox="1">
            <a:spLocks noGrp="1"/>
          </p:cNvSpPr>
          <p:nvPr>
            <p:ph type="subTitle" idx="1"/>
          </p:nvPr>
        </p:nvSpPr>
        <p:spPr>
          <a:xfrm>
            <a:off x="2743200" y="609600"/>
            <a:ext cx="5333999" cy="13176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 </a:t>
            </a:r>
            <a:r>
              <a:rPr lang="en" sz="1600" b="1" i="0" u="sng" strike="noStrike" cap="none" baseline="0">
                <a:solidFill>
                  <a:schemeClr val="dk1"/>
                </a:solidFill>
                <a:latin typeface="Calibri"/>
                <a:ea typeface="Calibri"/>
                <a:cs typeface="Calibri"/>
                <a:sym typeface="Calibri"/>
              </a:rPr>
              <a:t>including</a:t>
            </a:r>
            <a:r>
              <a:rPr lang="en" sz="1600" b="1" i="0" u="none" strike="noStrike" cap="none" baseline="0">
                <a:solidFill>
                  <a:schemeClr val="dk1"/>
                </a:solidFill>
                <a:latin typeface="Calibri"/>
                <a:ea typeface="Calibri"/>
                <a:cs typeface="Calibri"/>
                <a:sym typeface="Calibri"/>
              </a:rPr>
              <a:t> the correct punctuation and capitalization.  </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Now share your answer</a:t>
            </a:r>
            <a:r>
              <a:rPr lang="en" sz="1600" b="1">
                <a:solidFill>
                  <a:schemeClr val="dk1"/>
                </a:solidFill>
              </a:rPr>
              <a:t> with the person next to you</a:t>
            </a:r>
            <a:r>
              <a:rPr lang="en" sz="1600" b="1" i="0" u="none" strike="noStrike" cap="none" baseline="0">
                <a:solidFill>
                  <a:schemeClr val="dk1"/>
                </a:solidFill>
                <a:latin typeface="Calibri"/>
                <a:ea typeface="Calibri"/>
                <a:cs typeface="Calibri"/>
                <a:sym typeface="Calibri"/>
              </a:rPr>
              <a:t>. .  ☺</a:t>
            </a:r>
          </a:p>
        </p:txBody>
      </p:sp>
      <p:sp>
        <p:nvSpPr>
          <p:cNvPr id="146" name="Shape 146"/>
          <p:cNvSpPr txBox="1"/>
          <p:nvPr/>
        </p:nvSpPr>
        <p:spPr>
          <a:xfrm>
            <a:off x="2241475" y="4716475"/>
            <a:ext cx="2607599"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u="sng">
                <a:solidFill>
                  <a:srgbClr val="FF0000"/>
                </a:solidFill>
                <a:latin typeface="Calibri"/>
                <a:ea typeface="Calibri"/>
                <a:cs typeface="Calibri"/>
                <a:sym typeface="Calibri"/>
              </a:rPr>
              <a:t>a tall thin blonde</a:t>
            </a:r>
          </a:p>
        </p:txBody>
      </p:sp>
      <p:sp>
        <p:nvSpPr>
          <p:cNvPr id="147" name="Shape 147"/>
          <p:cNvSpPr txBox="1"/>
          <p:nvPr/>
        </p:nvSpPr>
        <p:spPr>
          <a:xfrm>
            <a:off x="152400" y="4708525"/>
            <a:ext cx="15299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T</a:t>
            </a:r>
            <a:r>
              <a:rPr lang="en" sz="2400" b="1">
                <a:solidFill>
                  <a:schemeClr val="dk1"/>
                </a:solidFill>
                <a:latin typeface="Calibri"/>
                <a:ea typeface="Calibri"/>
                <a:cs typeface="Calibri"/>
                <a:sym typeface="Calibri"/>
              </a:rPr>
              <a:t>he model </a:t>
            </a:r>
          </a:p>
        </p:txBody>
      </p:sp>
      <p:sp>
        <p:nvSpPr>
          <p:cNvPr id="148" name="Shape 148"/>
          <p:cNvSpPr txBox="1"/>
          <p:nvPr/>
        </p:nvSpPr>
        <p:spPr>
          <a:xfrm>
            <a:off x="228600" y="1828800"/>
            <a:ext cx="17526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D</a:t>
            </a:r>
            <a:r>
              <a:rPr lang="en" sz="1800" b="1" i="0" u="none" strike="noStrike" cap="none" baseline="0">
                <a:solidFill>
                  <a:schemeClr val="dk1"/>
                </a:solidFill>
                <a:latin typeface="Calibri"/>
                <a:ea typeface="Calibri"/>
                <a:cs typeface="Calibri"/>
                <a:sym typeface="Calibri"/>
              </a:rPr>
              <a:t> – </a:t>
            </a:r>
            <a:r>
              <a:rPr lang="en" sz="1800" b="1">
                <a:solidFill>
                  <a:schemeClr val="dk1"/>
                </a:solidFill>
                <a:latin typeface="Calibri"/>
                <a:ea typeface="Calibri"/>
                <a:cs typeface="Calibri"/>
                <a:sym typeface="Calibri"/>
              </a:rPr>
              <a:t>A</a:t>
            </a:r>
            <a:r>
              <a:rPr lang="en" sz="1800" b="1" i="0" u="none" strike="noStrike" cap="none" baseline="0">
                <a:solidFill>
                  <a:schemeClr val="dk1"/>
                </a:solidFill>
                <a:latin typeface="Calibri"/>
                <a:ea typeface="Calibri"/>
                <a:cs typeface="Calibri"/>
                <a:sym typeface="Calibri"/>
              </a:rPr>
              <a:t> – </a:t>
            </a:r>
            <a:r>
              <a:rPr lang="en" sz="1800" b="1">
                <a:solidFill>
                  <a:schemeClr val="dk1"/>
                </a:solidFill>
                <a:latin typeface="Calibri"/>
                <a:ea typeface="Calibri"/>
                <a:cs typeface="Calibri"/>
                <a:sym typeface="Calibri"/>
              </a:rPr>
              <a:t>C</a:t>
            </a:r>
            <a:r>
              <a:rPr lang="en" sz="1800" b="1" i="0" u="none" strike="noStrike" cap="none" baseline="0">
                <a:solidFill>
                  <a:schemeClr val="dk1"/>
                </a:solidFill>
                <a:latin typeface="Calibri"/>
                <a:ea typeface="Calibri"/>
                <a:cs typeface="Calibri"/>
                <a:sym typeface="Calibri"/>
              </a:rPr>
              <a:t> - </a:t>
            </a:r>
            <a:r>
              <a:rPr lang="en" sz="1800" b="1">
                <a:solidFill>
                  <a:schemeClr val="dk1"/>
                </a:solidFill>
                <a:latin typeface="Calibri"/>
                <a:ea typeface="Calibri"/>
                <a:cs typeface="Calibri"/>
                <a:sym typeface="Calibri"/>
              </a:rPr>
              <a:t>B</a:t>
            </a:r>
            <a:r>
              <a:rPr lang="en" sz="1800" b="1" i="0" u="none" strike="noStrike" cap="none" baseline="0">
                <a:solidFill>
                  <a:schemeClr val="dk1"/>
                </a:solidFill>
                <a:latin typeface="Calibri"/>
                <a:ea typeface="Calibri"/>
                <a:cs typeface="Calibri"/>
                <a:sym typeface="Calibri"/>
              </a:rPr>
              <a:t> - </a:t>
            </a:r>
            <a:r>
              <a:rPr lang="en" sz="1800" b="1">
                <a:solidFill>
                  <a:schemeClr val="dk1"/>
                </a:solidFill>
                <a:latin typeface="Calibri"/>
                <a:ea typeface="Calibri"/>
                <a:cs typeface="Calibri"/>
                <a:sym typeface="Calibri"/>
              </a:rPr>
              <a:t>E</a:t>
            </a:r>
          </a:p>
        </p:txBody>
      </p:sp>
      <p:pic>
        <p:nvPicPr>
          <p:cNvPr id="149" name="Shape 149"/>
          <p:cNvPicPr preferRelativeResize="0"/>
          <p:nvPr/>
        </p:nvPicPr>
        <p:blipFill>
          <a:blip r:embed="rId3"/>
          <a:stretch>
            <a:fillRect/>
          </a:stretch>
        </p:blipFill>
        <p:spPr>
          <a:xfrm rot="1142258">
            <a:off x="1692274" y="690563"/>
            <a:ext cx="631824" cy="811212"/>
          </a:xfrm>
          <a:prstGeom prst="rect">
            <a:avLst/>
          </a:prstGeom>
        </p:spPr>
      </p:pic>
      <p:sp>
        <p:nvSpPr>
          <p:cNvPr id="150" name="Shape 150"/>
          <p:cNvSpPr txBox="1"/>
          <p:nvPr/>
        </p:nvSpPr>
        <p:spPr>
          <a:xfrm>
            <a:off x="152400" y="28194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lvl="0" rtl="0">
              <a:spcBef>
                <a:spcPts val="480"/>
              </a:spcBef>
              <a:buClr>
                <a:srgbClr val="888888"/>
              </a:buClr>
              <a:buSzPct val="25000"/>
              <a:buFont typeface="Calibri"/>
              <a:buNone/>
            </a:pPr>
            <a:r>
              <a:rPr lang="en" sz="1800" b="1">
                <a:solidFill>
                  <a:schemeClr val="dk1"/>
                </a:solidFill>
                <a:latin typeface="Calibri"/>
                <a:ea typeface="Calibri"/>
                <a:cs typeface="Calibri"/>
                <a:sym typeface="Calibri"/>
              </a:rPr>
              <a:t>The proprietor, a little gray man with an unkempt mustache and watery eyes, leaned on the counter, reading a newspaper.</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 John Steinbeck, </a:t>
            </a:r>
            <a:r>
              <a:rPr lang="en" sz="1800" b="1" i="1">
                <a:solidFill>
                  <a:schemeClr val="dk1"/>
                </a:solidFill>
                <a:latin typeface="Calibri"/>
                <a:ea typeface="Calibri"/>
                <a:cs typeface="Calibri"/>
                <a:sym typeface="Calibri"/>
              </a:rPr>
              <a:t>The Grapes of Wrath</a:t>
            </a:r>
          </a:p>
        </p:txBody>
      </p:sp>
      <p:sp>
        <p:nvSpPr>
          <p:cNvPr id="151" name="Shape 151"/>
          <p:cNvSpPr txBox="1"/>
          <p:nvPr/>
        </p:nvSpPr>
        <p:spPr>
          <a:xfrm>
            <a:off x="152400" y="5867400"/>
            <a:ext cx="3439800"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chemeClr val="dk1"/>
                </a:solidFill>
                <a:latin typeface="Calibri"/>
                <a:ea typeface="Calibri"/>
                <a:cs typeface="Calibri"/>
                <a:sym typeface="Calibri"/>
              </a:rPr>
              <a:t>walked down the runway</a:t>
            </a:r>
          </a:p>
        </p:txBody>
      </p:sp>
      <p:sp>
        <p:nvSpPr>
          <p:cNvPr id="152" name="Shape 152"/>
          <p:cNvSpPr txBox="1"/>
          <p:nvPr/>
        </p:nvSpPr>
        <p:spPr>
          <a:xfrm>
            <a:off x="4046525" y="5846825"/>
            <a:ext cx="29945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eyeing the audience</a:t>
            </a:r>
          </a:p>
        </p:txBody>
      </p:sp>
      <p:sp>
        <p:nvSpPr>
          <p:cNvPr id="153" name="Shape 153"/>
          <p:cNvSpPr txBox="1"/>
          <p:nvPr/>
        </p:nvSpPr>
        <p:spPr>
          <a:xfrm>
            <a:off x="1752600" y="4710050"/>
            <a:ext cx="2286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r>
              <a:rPr lang="en" sz="1800" b="1" i="0" u="none" strike="noStrike" cap="none" baseline="0">
                <a:solidFill>
                  <a:schemeClr val="dk1"/>
                </a:solidFill>
                <a:latin typeface="Calibri"/>
                <a:ea typeface="Calibri"/>
                <a:cs typeface="Calibri"/>
                <a:sym typeface="Calibri"/>
              </a:rPr>
              <a:t> </a:t>
            </a:r>
          </a:p>
          <a:p>
            <a:endParaRPr lang="en" sz="1800" b="1" i="0" u="none" strike="noStrike" cap="none" baseline="0">
              <a:solidFill>
                <a:schemeClr val="dk1"/>
              </a:solidFill>
              <a:latin typeface="Calibri"/>
              <a:ea typeface="Calibri"/>
              <a:cs typeface="Calibri"/>
              <a:sym typeface="Calibri"/>
            </a:endParaRPr>
          </a:p>
        </p:txBody>
      </p:sp>
      <p:sp>
        <p:nvSpPr>
          <p:cNvPr id="154" name="Shape 154"/>
          <p:cNvSpPr txBox="1"/>
          <p:nvPr/>
        </p:nvSpPr>
        <p:spPr>
          <a:xfrm>
            <a:off x="7210450" y="5875350"/>
            <a:ext cx="2286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p>
          <a:p>
            <a:endParaRPr lang="en" sz="2400" b="1" i="0" u="none" strike="noStrike" cap="none" baseline="0">
              <a:solidFill>
                <a:srgbClr val="FF0000"/>
              </a:solidFill>
              <a:latin typeface="Calibri"/>
              <a:ea typeface="Calibri"/>
              <a:cs typeface="Calibri"/>
              <a:sym typeface="Calibri"/>
            </a:endParaRPr>
          </a:p>
        </p:txBody>
      </p:sp>
      <p:sp>
        <p:nvSpPr>
          <p:cNvPr id="155" name="Shape 155"/>
          <p:cNvSpPr txBox="1"/>
          <p:nvPr/>
        </p:nvSpPr>
        <p:spPr>
          <a:xfrm>
            <a:off x="152400" y="5311787"/>
            <a:ext cx="51761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u="sng">
                <a:solidFill>
                  <a:srgbClr val="FF0000"/>
                </a:solidFill>
                <a:latin typeface="Calibri"/>
                <a:ea typeface="Calibri"/>
                <a:cs typeface="Calibri"/>
                <a:sym typeface="Calibri"/>
              </a:rPr>
              <a:t>with a long mane and long legs</a:t>
            </a:r>
          </a:p>
        </p:txBody>
      </p:sp>
      <p:sp>
        <p:nvSpPr>
          <p:cNvPr id="156" name="Shape 156"/>
          <p:cNvSpPr txBox="1"/>
          <p:nvPr/>
        </p:nvSpPr>
        <p:spPr>
          <a:xfrm>
            <a:off x="5432100" y="5311800"/>
            <a:ext cx="2286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r>
              <a:rPr lang="en" sz="1800" b="1" i="0" u="none" strike="noStrike" cap="none" baseline="0">
                <a:solidFill>
                  <a:schemeClr val="dk1"/>
                </a:solidFill>
                <a:latin typeface="Calibri"/>
                <a:ea typeface="Calibri"/>
                <a:cs typeface="Calibri"/>
                <a:sym typeface="Calibri"/>
              </a:rPr>
              <a:t> </a:t>
            </a:r>
          </a:p>
          <a:p>
            <a:endParaRPr lang="en" sz="1800" b="1" i="0" u="none" strike="noStrike" cap="none" baseline="0">
              <a:solidFill>
                <a:schemeClr val="dk1"/>
              </a:solidFill>
              <a:latin typeface="Calibri"/>
              <a:ea typeface="Calibri"/>
              <a:cs typeface="Calibri"/>
              <a:sym typeface="Calibri"/>
            </a:endParaRPr>
          </a:p>
        </p:txBody>
      </p:sp>
      <p:sp>
        <p:nvSpPr>
          <p:cNvPr id="157" name="Shape 157"/>
          <p:cNvSpPr txBox="1"/>
          <p:nvPr/>
        </p:nvSpPr>
        <p:spPr>
          <a:xfrm>
            <a:off x="3675425" y="5923025"/>
            <a:ext cx="2286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r>
              <a:rPr lang="en" sz="1800" b="1" i="0" u="none" strike="noStrike" cap="none" baseline="0">
                <a:solidFill>
                  <a:schemeClr val="dk1"/>
                </a:solidFill>
                <a:latin typeface="Calibri"/>
                <a:ea typeface="Calibri"/>
                <a:cs typeface="Calibri"/>
                <a:sym typeface="Calibri"/>
              </a:rPr>
              <a:t> </a:t>
            </a:r>
          </a:p>
          <a:p>
            <a:endParaRPr lang="en" sz="1800" b="1"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2590800" y="609600"/>
            <a:ext cx="5486399" cy="914400"/>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chemeClr val="dk1"/>
              </a:buClr>
              <a:buSzPct val="25000"/>
              <a:buFont typeface="Calibri"/>
              <a:buNone/>
            </a:pPr>
            <a:r>
              <a:rPr lang="en" sz="1600" b="1" i="0" u="none" strike="noStrike" cap="none" baseline="0" dirty="0">
                <a:solidFill>
                  <a:srgbClr val="FF0000"/>
                </a:solidFill>
                <a:latin typeface="Calibri"/>
                <a:ea typeface="Calibri"/>
                <a:cs typeface="Calibri"/>
                <a:sym typeface="Calibri"/>
              </a:rPr>
              <a:t>DIRECTIONS</a:t>
            </a:r>
          </a:p>
          <a:p>
            <a:pPr marL="0" marR="0" lvl="0" indent="0" algn="l" rtl="0">
              <a:spcBef>
                <a:spcPts val="320"/>
              </a:spcBef>
              <a:spcAft>
                <a:spcPts val="0"/>
              </a:spcAft>
              <a:buClr>
                <a:schemeClr val="dk1"/>
              </a:buClr>
              <a:buSzPct val="25000"/>
              <a:buFont typeface="Calibri"/>
              <a:buNone/>
            </a:pPr>
            <a:r>
              <a:rPr lang="en" sz="1600" b="1" i="0" u="none" strike="noStrike" cap="none" baseline="0" dirty="0">
                <a:solidFill>
                  <a:srgbClr val="FF0000"/>
                </a:solidFill>
                <a:latin typeface="Calibri"/>
                <a:ea typeface="Calibri"/>
                <a:cs typeface="Calibri"/>
                <a:sym typeface="Calibri"/>
              </a:rPr>
              <a:t>STEP 1:  </a:t>
            </a:r>
            <a:r>
              <a:rPr lang="en" sz="1600" b="1" dirty="0">
                <a:solidFill>
                  <a:schemeClr val="dk1"/>
                </a:solidFill>
                <a:latin typeface="Calibri"/>
                <a:ea typeface="Calibri"/>
                <a:cs typeface="Calibri"/>
                <a:sym typeface="Calibri"/>
              </a:rPr>
              <a:t>As </a:t>
            </a:r>
            <a:r>
              <a:rPr lang="en" sz="1600" b="1" dirty="0" smtClean="0">
                <a:solidFill>
                  <a:schemeClr val="dk1"/>
                </a:solidFill>
                <a:latin typeface="Calibri"/>
                <a:ea typeface="Calibri"/>
                <a:cs typeface="Calibri"/>
                <a:sym typeface="Calibri"/>
              </a:rPr>
              <a:t>you </a:t>
            </a:r>
            <a:r>
              <a:rPr lang="en" sz="1600" b="1" dirty="0">
                <a:solidFill>
                  <a:schemeClr val="dk1"/>
                </a:solidFill>
                <a:latin typeface="Calibri"/>
                <a:ea typeface="Calibri"/>
                <a:cs typeface="Calibri"/>
                <a:sym typeface="Calibri"/>
              </a:rPr>
              <a:t>read the sentence, make a mental note of the </a:t>
            </a:r>
            <a:r>
              <a:rPr lang="en" sz="1600" b="1" dirty="0">
                <a:solidFill>
                  <a:srgbClr val="0070C0"/>
                </a:solidFill>
                <a:latin typeface="Calibri"/>
                <a:ea typeface="Calibri"/>
                <a:cs typeface="Calibri"/>
                <a:sym typeface="Calibri"/>
              </a:rPr>
              <a:t>appositive phrase</a:t>
            </a:r>
            <a:r>
              <a:rPr lang="en" sz="1600" b="1" i="0" u="none" strike="noStrike" cap="none" baseline="0" dirty="0">
                <a:solidFill>
                  <a:schemeClr val="dk1"/>
                </a:solidFill>
                <a:latin typeface="Calibri"/>
                <a:ea typeface="Calibri"/>
                <a:cs typeface="Calibri"/>
                <a:sym typeface="Calibri"/>
              </a:rPr>
              <a:t>.  </a:t>
            </a:r>
          </a:p>
        </p:txBody>
      </p:sp>
      <p:sp>
        <p:nvSpPr>
          <p:cNvPr id="163" name="Shape 163"/>
          <p:cNvSpPr txBox="1"/>
          <p:nvPr/>
        </p:nvSpPr>
        <p:spPr>
          <a:xfrm>
            <a:off x="228600" y="1676400"/>
            <a:ext cx="8763000" cy="1317600"/>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dirty="0">
                <a:solidFill>
                  <a:schemeClr val="dk2"/>
                </a:solidFill>
                <a:latin typeface="Calibri"/>
                <a:ea typeface="Calibri"/>
                <a:cs typeface="Calibri"/>
                <a:sym typeface="Calibri"/>
              </a:rPr>
              <a:t>MODEL SENTENCE</a:t>
            </a:r>
          </a:p>
          <a:p>
            <a:pPr marL="342900" marR="0" lvl="0" indent="-342900" algn="l" rtl="0">
              <a:spcBef>
                <a:spcPts val="360"/>
              </a:spcBef>
              <a:spcAft>
                <a:spcPts val="0"/>
              </a:spcAft>
              <a:buClr>
                <a:srgbClr val="888888"/>
              </a:buClr>
              <a:buSzPct val="25000"/>
              <a:buFont typeface="Calibri"/>
              <a:buNone/>
            </a:pPr>
            <a:r>
              <a:rPr lang="en" sz="1800" b="1" u="sng" dirty="0">
                <a:solidFill>
                  <a:schemeClr val="dk1"/>
                </a:solidFill>
                <a:latin typeface="Calibri"/>
                <a:ea typeface="Calibri"/>
                <a:cs typeface="Calibri"/>
                <a:sym typeface="Calibri"/>
              </a:rPr>
              <a:t>A veteran bronc rider</a:t>
            </a:r>
            <a:r>
              <a:rPr lang="en" sz="1800" b="1" dirty="0">
                <a:solidFill>
                  <a:schemeClr val="dk1"/>
                </a:solidFill>
                <a:latin typeface="Calibri"/>
                <a:ea typeface="Calibri"/>
                <a:cs typeface="Calibri"/>
                <a:sym typeface="Calibri"/>
              </a:rPr>
              <a:t>, Tom Black has ridden nine horses to death in the rodeo arena, and at every performance the spectators expect him to kill another one..</a:t>
            </a:r>
          </a:p>
          <a:p>
            <a:pPr marL="342900" marR="0" lvl="0" indent="-342900" algn="r" rtl="0">
              <a:spcBef>
                <a:spcPts val="360"/>
              </a:spcBef>
              <a:spcAft>
                <a:spcPts val="0"/>
              </a:spcAft>
              <a:buClr>
                <a:srgbClr val="888888"/>
              </a:buClr>
              <a:buSzPct val="25000"/>
              <a:buFont typeface="Calibri"/>
              <a:buNone/>
            </a:pPr>
            <a:r>
              <a:rPr lang="en" sz="1800" b="1" dirty="0">
                <a:solidFill>
                  <a:schemeClr val="dk1"/>
                </a:solidFill>
                <a:latin typeface="Calibri"/>
                <a:ea typeface="Calibri"/>
                <a:cs typeface="Calibri"/>
                <a:sym typeface="Calibri"/>
              </a:rPr>
              <a:t>Hal Borland</a:t>
            </a:r>
            <a:r>
              <a:rPr lang="en" sz="1800" b="1" i="0" u="none" strike="noStrike" cap="none" baseline="0" dirty="0">
                <a:solidFill>
                  <a:schemeClr val="dk1"/>
                </a:solidFill>
                <a:latin typeface="Calibri"/>
                <a:ea typeface="Calibri"/>
                <a:cs typeface="Calibri"/>
                <a:sym typeface="Calibri"/>
              </a:rPr>
              <a:t>, </a:t>
            </a:r>
            <a:r>
              <a:rPr lang="en" sz="1800" b="1" i="1" dirty="0">
                <a:solidFill>
                  <a:schemeClr val="dk1"/>
                </a:solidFill>
                <a:latin typeface="Calibri"/>
                <a:ea typeface="Calibri"/>
                <a:cs typeface="Calibri"/>
                <a:sym typeface="Calibri"/>
              </a:rPr>
              <a:t>When the Legends Die</a:t>
            </a:r>
          </a:p>
        </p:txBody>
      </p:sp>
      <p:sp>
        <p:nvSpPr>
          <p:cNvPr id="164" name="Shape 164"/>
          <p:cNvSpPr txBox="1"/>
          <p:nvPr/>
        </p:nvSpPr>
        <p:spPr>
          <a:xfrm>
            <a:off x="228600" y="4114800"/>
            <a:ext cx="8763000" cy="1676399"/>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7030A0"/>
                </a:solidFill>
                <a:latin typeface="Calibri"/>
                <a:ea typeface="Calibri"/>
                <a:cs typeface="Calibri"/>
                <a:sym typeface="Calibri"/>
              </a:rPr>
              <a:t>SENTENCES TO COMBINE</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This sentence is about a fascinating historical speaker, Professor Southwick</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He has visited many museums</a:t>
            </a:r>
            <a:r>
              <a:rPr lang="en" sz="1800" b="1" i="0" u="none" strike="noStrike" cap="none" baseline="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He visits them for study of the medieval period</a:t>
            </a:r>
            <a:r>
              <a:rPr lang="en" sz="1800" b="1" i="0" u="none" strike="noStrike" cap="none" baseline="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And at every visit the curators want him to give another lecture</a:t>
            </a:r>
            <a:r>
              <a:rPr lang="en" sz="1800" b="1" i="0" u="none" strike="noStrike" cap="none" baseline="0">
                <a:solidFill>
                  <a:schemeClr val="dk1"/>
                </a:solidFill>
                <a:latin typeface="Calibri"/>
                <a:ea typeface="Calibri"/>
                <a:cs typeface="Calibri"/>
                <a:sym typeface="Calibri"/>
              </a:rPr>
              <a:t>.</a:t>
            </a:r>
          </a:p>
        </p:txBody>
      </p:sp>
      <p:sp>
        <p:nvSpPr>
          <p:cNvPr id="165" name="Shape 165"/>
          <p:cNvSpPr txBox="1"/>
          <p:nvPr/>
        </p:nvSpPr>
        <p:spPr>
          <a:xfrm>
            <a:off x="990600" y="3048000"/>
            <a:ext cx="8001000" cy="990599"/>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dirty="0">
                <a:solidFill>
                  <a:srgbClr val="FF0000"/>
                </a:solidFill>
                <a:latin typeface="Calibri"/>
                <a:ea typeface="Calibri"/>
                <a:cs typeface="Calibri"/>
                <a:sym typeface="Calibri"/>
              </a:rPr>
              <a:t>STEP 2:  </a:t>
            </a:r>
            <a:r>
              <a:rPr lang="en" sz="1800" b="1" i="0" u="none" strike="noStrike" cap="none" baseline="0" dirty="0">
                <a:solidFill>
                  <a:schemeClr val="dk1"/>
                </a:solidFill>
                <a:latin typeface="Calibri"/>
                <a:ea typeface="Calibri"/>
                <a:cs typeface="Calibri"/>
                <a:sym typeface="Calibri"/>
              </a:rPr>
              <a:t>Now, combine the list of sentences below into one sentence that imitates the model.  Write that new sentence into </a:t>
            </a:r>
            <a:r>
              <a:rPr lang="en" sz="1800" b="1" dirty="0">
                <a:solidFill>
                  <a:schemeClr val="dk1"/>
                </a:solidFill>
                <a:latin typeface="Calibri"/>
                <a:ea typeface="Calibri"/>
                <a:cs typeface="Calibri"/>
                <a:sym typeface="Calibri"/>
              </a:rPr>
              <a:t>your notes</a:t>
            </a:r>
            <a:r>
              <a:rPr lang="en" sz="1800" b="1" i="0" u="none" strike="noStrike" cap="none" baseline="0" dirty="0">
                <a:solidFill>
                  <a:schemeClr val="dk1"/>
                </a:solidFill>
                <a:latin typeface="Calibri"/>
                <a:ea typeface="Calibri"/>
                <a:cs typeface="Calibri"/>
                <a:sym typeface="Calibri"/>
              </a:rPr>
              <a:t>.  You may omit some words and or change punctuation marks.  Underline the </a:t>
            </a:r>
            <a:r>
              <a:rPr lang="en" sz="1800" b="1" dirty="0" smtClean="0">
                <a:solidFill>
                  <a:srgbClr val="0070C0"/>
                </a:solidFill>
                <a:latin typeface="Calibri"/>
                <a:ea typeface="Calibri"/>
                <a:cs typeface="Calibri"/>
                <a:sym typeface="Calibri"/>
              </a:rPr>
              <a:t>Appositive </a:t>
            </a:r>
            <a:r>
              <a:rPr lang="en" sz="1800" b="1" dirty="0">
                <a:solidFill>
                  <a:srgbClr val="0070C0"/>
                </a:solidFill>
                <a:latin typeface="Calibri"/>
                <a:ea typeface="Calibri"/>
                <a:cs typeface="Calibri"/>
                <a:sym typeface="Calibri"/>
              </a:rPr>
              <a:t>Phrase</a:t>
            </a:r>
            <a:r>
              <a:rPr lang="en" sz="1800" b="1" i="0" u="none" strike="noStrike" cap="none" baseline="0" dirty="0">
                <a:solidFill>
                  <a:schemeClr val="dk1"/>
                </a:solidFill>
                <a:latin typeface="Calibri"/>
                <a:ea typeface="Calibri"/>
                <a:cs typeface="Calibri"/>
                <a:sym typeface="Calibri"/>
              </a:rPr>
              <a:t>.</a:t>
            </a:r>
          </a:p>
        </p:txBody>
      </p:sp>
      <p:sp>
        <p:nvSpPr>
          <p:cNvPr id="166" name="Shape 166"/>
          <p:cNvSpPr txBox="1"/>
          <p:nvPr/>
        </p:nvSpPr>
        <p:spPr>
          <a:xfrm>
            <a:off x="990600" y="5965825"/>
            <a:ext cx="8001000" cy="663574"/>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3:  </a:t>
            </a:r>
            <a:r>
              <a:rPr lang="en" sz="1800" b="1" i="0" u="none" strike="noStrike" cap="none" baseline="0">
                <a:solidFill>
                  <a:schemeClr val="dk1"/>
                </a:solidFill>
                <a:latin typeface="Calibri"/>
                <a:ea typeface="Calibri"/>
                <a:cs typeface="Calibri"/>
                <a:sym typeface="Calibri"/>
              </a:rPr>
              <a:t>Finally, compose your own original imitation of the model and identify the </a:t>
            </a:r>
            <a:r>
              <a:rPr lang="en" sz="1800" b="1" smtClean="0">
                <a:solidFill>
                  <a:srgbClr val="0070C0"/>
                </a:solidFill>
                <a:latin typeface="Calibri"/>
                <a:ea typeface="Calibri"/>
                <a:cs typeface="Calibri"/>
                <a:sym typeface="Calibri"/>
              </a:rPr>
              <a:t>Appositive </a:t>
            </a:r>
            <a:r>
              <a:rPr lang="en" sz="1800" b="1">
                <a:solidFill>
                  <a:srgbClr val="0070C0"/>
                </a:solidFill>
                <a:latin typeface="Calibri"/>
                <a:ea typeface="Calibri"/>
                <a:cs typeface="Calibri"/>
                <a:sym typeface="Calibri"/>
              </a:rPr>
              <a:t>Phrase</a:t>
            </a:r>
            <a:r>
              <a:rPr lang="en" sz="1800" b="1" i="0" u="none" strike="noStrike" cap="none" baseline="0">
                <a:solidFill>
                  <a:schemeClr val="dk1"/>
                </a:solidFill>
                <a:latin typeface="Calibri"/>
                <a:ea typeface="Calibri"/>
                <a:cs typeface="Calibri"/>
                <a:sym typeface="Calibri"/>
              </a:rPr>
              <a:t> by underlining it.</a:t>
            </a:r>
          </a:p>
        </p:txBody>
      </p:sp>
      <p:sp>
        <p:nvSpPr>
          <p:cNvPr id="169" name="Shape 169"/>
          <p:cNvSpPr txBox="1"/>
          <p:nvPr/>
        </p:nvSpPr>
        <p:spPr>
          <a:xfrm>
            <a:off x="179493" y="593721"/>
            <a:ext cx="1408112" cy="415925"/>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3A COMBINING</a:t>
            </a:r>
          </a:p>
        </p:txBody>
      </p:sp>
      <p:sp>
        <p:nvSpPr>
          <p:cNvPr id="170" name="Shape 170"/>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Appositive Phrases</a:t>
            </a:r>
          </a:p>
        </p:txBody>
      </p:sp>
      <p:pic>
        <p:nvPicPr>
          <p:cNvPr id="171" name="Shape 171"/>
          <p:cNvPicPr preferRelativeResize="0"/>
          <p:nvPr/>
        </p:nvPicPr>
        <p:blipFill>
          <a:blip r:embed="rId3"/>
          <a:stretch>
            <a:fillRect/>
          </a:stretch>
        </p:blipFill>
        <p:spPr>
          <a:xfrm rot="1142258">
            <a:off x="1692274" y="690563"/>
            <a:ext cx="631824" cy="811212"/>
          </a:xfrm>
          <a:prstGeom prst="rect">
            <a:avLst/>
          </a:prstGeom>
        </p:spPr>
      </p:pic>
      <p:pic>
        <p:nvPicPr>
          <p:cNvPr id="172" name="Shape 172"/>
          <p:cNvPicPr preferRelativeResize="0"/>
          <p:nvPr/>
        </p:nvPicPr>
        <p:blipFill>
          <a:blip r:embed="rId3"/>
          <a:stretch>
            <a:fillRect/>
          </a:stretch>
        </p:blipFill>
        <p:spPr>
          <a:xfrm rot="1142258">
            <a:off x="168275" y="3070225"/>
            <a:ext cx="631824" cy="811212"/>
          </a:xfrm>
          <a:prstGeom prst="rect">
            <a:avLst/>
          </a:prstGeom>
        </p:spPr>
      </p:pic>
      <p:pic>
        <p:nvPicPr>
          <p:cNvPr id="173" name="Shape 173"/>
          <p:cNvPicPr preferRelativeResize="0"/>
          <p:nvPr/>
        </p:nvPicPr>
        <p:blipFill>
          <a:blip r:embed="rId3"/>
          <a:stretch>
            <a:fillRect/>
          </a:stretch>
        </p:blipFill>
        <p:spPr>
          <a:xfrm rot="1142258">
            <a:off x="114300" y="5889624"/>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Shape 180"/>
          <p:cNvSpPr txBox="1"/>
          <p:nvPr/>
        </p:nvSpPr>
        <p:spPr>
          <a:xfrm>
            <a:off x="76199" y="1009646"/>
            <a:ext cx="1408112" cy="415925"/>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3B COMBINING</a:t>
            </a:r>
          </a:p>
        </p:txBody>
      </p:sp>
      <p:sp>
        <p:nvSpPr>
          <p:cNvPr id="181" name="Shape 181"/>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Appositive Phrases</a:t>
            </a:r>
          </a:p>
        </p:txBody>
      </p:sp>
      <p:sp>
        <p:nvSpPr>
          <p:cNvPr id="182" name="Shape 182"/>
          <p:cNvSpPr txBox="1">
            <a:spLocks noGrp="1"/>
          </p:cNvSpPr>
          <p:nvPr>
            <p:ph type="subTitle" idx="1"/>
          </p:nvPr>
        </p:nvSpPr>
        <p:spPr>
          <a:xfrm>
            <a:off x="2590800" y="609600"/>
            <a:ext cx="5486399" cy="9144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answers including the correct punctuation and capitalization.</a:t>
            </a:r>
          </a:p>
        </p:txBody>
      </p:sp>
      <p:sp>
        <p:nvSpPr>
          <p:cNvPr id="183" name="Shape 183"/>
          <p:cNvSpPr txBox="1"/>
          <p:nvPr/>
        </p:nvSpPr>
        <p:spPr>
          <a:xfrm>
            <a:off x="228600" y="2028825"/>
            <a:ext cx="8763000" cy="1998300"/>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rgbClr val="0070C0"/>
                </a:solidFill>
                <a:latin typeface="Calibri"/>
                <a:ea typeface="Calibri"/>
                <a:cs typeface="Calibri"/>
                <a:sym typeface="Calibri"/>
              </a:rPr>
              <a:t>MODEL SENTENCE</a:t>
            </a:r>
          </a:p>
          <a:p>
            <a:pPr marL="342900" lvl="0" rtl="0">
              <a:spcBef>
                <a:spcPts val="360"/>
              </a:spcBef>
              <a:buClr>
                <a:srgbClr val="888888"/>
              </a:buClr>
              <a:buSzPct val="25000"/>
              <a:buFont typeface="Calibri"/>
              <a:buNone/>
            </a:pPr>
            <a:r>
              <a:rPr lang="en" sz="2400" b="1" u="sng">
                <a:solidFill>
                  <a:srgbClr val="FF0000"/>
                </a:solidFill>
                <a:latin typeface="Calibri"/>
                <a:ea typeface="Calibri"/>
                <a:cs typeface="Calibri"/>
                <a:sym typeface="Calibri"/>
              </a:rPr>
              <a:t>A veteran bronc rider</a:t>
            </a:r>
            <a:r>
              <a:rPr lang="en" sz="2400" b="1">
                <a:solidFill>
                  <a:schemeClr val="dk1"/>
                </a:solidFill>
                <a:latin typeface="Calibri"/>
                <a:ea typeface="Calibri"/>
                <a:cs typeface="Calibri"/>
                <a:sym typeface="Calibri"/>
              </a:rPr>
              <a:t>, Tom Black has ridden nine horses to death in the rodeo arena, and at every performance the spectators expect him to kill another one.</a:t>
            </a:r>
          </a:p>
          <a:p>
            <a:pPr marL="342900" lvl="0" algn="r" rtl="0">
              <a:spcBef>
                <a:spcPts val="360"/>
              </a:spcBef>
              <a:buClr>
                <a:srgbClr val="888888"/>
              </a:buClr>
              <a:buSzPct val="25000"/>
              <a:buFont typeface="Calibri"/>
              <a:buNone/>
            </a:pPr>
            <a:r>
              <a:rPr lang="en" sz="2400" b="1">
                <a:solidFill>
                  <a:schemeClr val="dk1"/>
                </a:solidFill>
                <a:latin typeface="Calibri"/>
                <a:ea typeface="Calibri"/>
                <a:cs typeface="Calibri"/>
                <a:sym typeface="Calibri"/>
              </a:rPr>
              <a:t>Hal Borland, </a:t>
            </a:r>
            <a:r>
              <a:rPr lang="en" sz="2400" b="1" i="1">
                <a:solidFill>
                  <a:schemeClr val="dk1"/>
                </a:solidFill>
                <a:latin typeface="Calibri"/>
                <a:ea typeface="Calibri"/>
                <a:cs typeface="Calibri"/>
                <a:sym typeface="Calibri"/>
              </a:rPr>
              <a:t>When the Legends Die</a:t>
            </a:r>
          </a:p>
          <a:p>
            <a:endParaRPr lang="en" sz="2400" b="1" i="1">
              <a:solidFill>
                <a:schemeClr val="dk1"/>
              </a:solidFill>
              <a:latin typeface="Calibri"/>
              <a:ea typeface="Calibri"/>
              <a:cs typeface="Calibri"/>
              <a:sym typeface="Calibri"/>
            </a:endParaRPr>
          </a:p>
        </p:txBody>
      </p:sp>
      <p:sp>
        <p:nvSpPr>
          <p:cNvPr id="184" name="Shape 184"/>
          <p:cNvSpPr txBox="1"/>
          <p:nvPr/>
        </p:nvSpPr>
        <p:spPr>
          <a:xfrm>
            <a:off x="228600" y="4359850"/>
            <a:ext cx="8763000" cy="19983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rgbClr val="7030A0"/>
                </a:solidFill>
                <a:latin typeface="Calibri"/>
                <a:ea typeface="Calibri"/>
                <a:cs typeface="Calibri"/>
                <a:sym typeface="Calibri"/>
              </a:rPr>
              <a:t>ANSWER - COMBINED SENTENCES</a:t>
            </a:r>
          </a:p>
          <a:p>
            <a:pPr marL="342900" marR="0" lvl="0" indent="-342900" algn="l" rtl="0">
              <a:spcBef>
                <a:spcPts val="360"/>
              </a:spcBef>
              <a:spcAft>
                <a:spcPts val="0"/>
              </a:spcAft>
              <a:buClr>
                <a:srgbClr val="888888"/>
              </a:buClr>
              <a:buSzPct val="25000"/>
              <a:buFont typeface="Calibri"/>
              <a:buNone/>
            </a:pPr>
            <a:r>
              <a:rPr lang="en" sz="2400" b="1" u="sng">
                <a:solidFill>
                  <a:srgbClr val="FF0000"/>
                </a:solidFill>
                <a:latin typeface="Calibri"/>
                <a:ea typeface="Calibri"/>
                <a:cs typeface="Calibri"/>
                <a:sym typeface="Calibri"/>
              </a:rPr>
              <a:t>A fascinating historical speaker</a:t>
            </a:r>
            <a:r>
              <a:rPr lang="en" sz="2400" b="1">
                <a:solidFill>
                  <a:schemeClr val="dk1"/>
                </a:solidFill>
                <a:latin typeface="Calibri"/>
                <a:ea typeface="Calibri"/>
                <a:cs typeface="Calibri"/>
                <a:sym typeface="Calibri"/>
              </a:rPr>
              <a:t>, Professor Southwick has visited many museums for study of the medieval period, and at every visit, the curators want him to give another lecture.</a:t>
            </a:r>
          </a:p>
        </p:txBody>
      </p:sp>
      <p:pic>
        <p:nvPicPr>
          <p:cNvPr id="185" name="Shape 185"/>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Shape 192"/>
          <p:cNvSpPr txBox="1"/>
          <p:nvPr/>
        </p:nvSpPr>
        <p:spPr>
          <a:xfrm>
            <a:off x="76200" y="1001712"/>
            <a:ext cx="1417637" cy="41592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5A EXPANDING</a:t>
            </a:r>
          </a:p>
        </p:txBody>
      </p:sp>
      <p:sp>
        <p:nvSpPr>
          <p:cNvPr id="193" name="Shape 193"/>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00FFFF"/>
                </a:solidFill>
                <a:latin typeface="Arial Black"/>
                <a:ea typeface="Arial Black"/>
                <a:cs typeface="Arial Black"/>
                <a:sym typeface="Arial Black"/>
              </a:rPr>
              <a:t>Appositive Phrases- ASSESSMENT!!!</a:t>
            </a:r>
          </a:p>
        </p:txBody>
      </p:sp>
      <p:sp>
        <p:nvSpPr>
          <p:cNvPr id="194" name="Shape 194"/>
          <p:cNvSpPr txBox="1"/>
          <p:nvPr/>
        </p:nvSpPr>
        <p:spPr>
          <a:xfrm>
            <a:off x="2514600" y="609600"/>
            <a:ext cx="5562600" cy="1904100"/>
          </a:xfrm>
          <a:prstGeom prst="rect">
            <a:avLst/>
          </a:prstGeom>
          <a:solidFill>
            <a:schemeClr val="lt1">
              <a:alpha val="8000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342900" marR="0" lvl="0" indent="-342900" algn="l" rtl="0">
              <a:spcBef>
                <a:spcPts val="360"/>
              </a:spcBef>
              <a:spcAft>
                <a:spcPts val="0"/>
              </a:spcAft>
              <a:buSzPct val="25000"/>
              <a:buNone/>
            </a:pPr>
            <a:r>
              <a:rPr lang="en" sz="1800" b="1" i="0" u="none" strike="noStrike" cap="none" baseline="0">
                <a:solidFill>
                  <a:schemeClr val="dk1"/>
                </a:solidFill>
                <a:latin typeface="Calibri"/>
                <a:ea typeface="Calibri"/>
                <a:cs typeface="Calibri"/>
                <a:sym typeface="Calibri"/>
              </a:rPr>
              <a:t>Write each of the sentences below, expanding upon them by adding </a:t>
            </a:r>
            <a:r>
              <a:rPr lang="en" sz="1800" b="1">
                <a:solidFill>
                  <a:srgbClr val="0070C0"/>
                </a:solidFill>
                <a:latin typeface="Calibri"/>
                <a:ea typeface="Calibri"/>
                <a:cs typeface="Calibri"/>
                <a:sym typeface="Calibri"/>
              </a:rPr>
              <a:t>appositive phrases</a:t>
            </a:r>
            <a:r>
              <a:rPr lang="en" sz="1800" b="1" i="0" u="none" strike="noStrike" cap="none" baseline="0">
                <a:solidFill>
                  <a:srgbClr val="0070C0"/>
                </a:solidFill>
                <a:latin typeface="Calibri"/>
                <a:ea typeface="Calibri"/>
                <a:cs typeface="Calibri"/>
                <a:sym typeface="Calibri"/>
              </a:rPr>
              <a:t> </a:t>
            </a:r>
            <a:r>
              <a:rPr lang="en" sz="1800" b="1" i="0" u="none" strike="noStrike" cap="none" baseline="0">
                <a:solidFill>
                  <a:schemeClr val="dk1"/>
                </a:solidFill>
                <a:latin typeface="Calibri"/>
                <a:ea typeface="Calibri"/>
                <a:cs typeface="Calibri"/>
                <a:sym typeface="Calibri"/>
              </a:rPr>
              <a:t>of your own original creation.   Make sure to blend your content and the style with the rest of the sentence.Make sure to als</a:t>
            </a:r>
            <a:r>
              <a:rPr lang="en" sz="1800" b="1">
                <a:solidFill>
                  <a:schemeClr val="dk1"/>
                </a:solidFill>
                <a:latin typeface="Calibri"/>
                <a:ea typeface="Calibri"/>
                <a:cs typeface="Calibri"/>
                <a:sym typeface="Calibri"/>
              </a:rPr>
              <a:t>o use correct punctuation.</a:t>
            </a:r>
          </a:p>
        </p:txBody>
      </p:sp>
      <p:sp>
        <p:nvSpPr>
          <p:cNvPr id="195" name="Shape 195"/>
          <p:cNvSpPr txBox="1"/>
          <p:nvPr/>
        </p:nvSpPr>
        <p:spPr>
          <a:xfrm>
            <a:off x="152400" y="2667000"/>
            <a:ext cx="8839199" cy="7620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Vivi had a summer earache,______________________________________.</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Rebecca Wells, </a:t>
            </a:r>
            <a:r>
              <a:rPr lang="en" sz="1800" b="1" i="1">
                <a:solidFill>
                  <a:schemeClr val="dk1"/>
                </a:solidFill>
                <a:latin typeface="Calibri"/>
                <a:ea typeface="Calibri"/>
                <a:cs typeface="Calibri"/>
                <a:sym typeface="Calibri"/>
              </a:rPr>
              <a:t>Ya Yas in Bloom</a:t>
            </a:r>
          </a:p>
        </p:txBody>
      </p:sp>
      <p:sp>
        <p:nvSpPr>
          <p:cNvPr id="196" name="Shape 196"/>
          <p:cNvSpPr txBox="1"/>
          <p:nvPr/>
        </p:nvSpPr>
        <p:spPr>
          <a:xfrm>
            <a:off x="125675" y="3657600"/>
            <a:ext cx="8839199" cy="12954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A few days after I went into the hopital for that crick in my neck, another brother, __________________, was undergoing spinal surgery in the same hospital two floors above me.</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John McMurtry, </a:t>
            </a:r>
            <a:r>
              <a:rPr lang="en" sz="1800" b="1" i="1">
                <a:solidFill>
                  <a:schemeClr val="dk1"/>
                </a:solidFill>
                <a:latin typeface="Calibri"/>
                <a:ea typeface="Calibri"/>
                <a:cs typeface="Calibri"/>
                <a:sym typeface="Calibri"/>
              </a:rPr>
              <a:t>“Kill ‘Em!  Crush ‘Em! Eat ‘Em Raw!”</a:t>
            </a:r>
          </a:p>
        </p:txBody>
      </p:sp>
      <p:sp>
        <p:nvSpPr>
          <p:cNvPr id="197" name="Shape 197"/>
          <p:cNvSpPr txBox="1"/>
          <p:nvPr/>
        </p:nvSpPr>
        <p:spPr>
          <a:xfrm>
            <a:off x="152400" y="5081650"/>
            <a:ext cx="8839199" cy="11430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______________________________, William T. Stead seemed almost to have planned his arrival on deck later that night when the Titanic hit the iceberg</a:t>
            </a:r>
            <a:r>
              <a:rPr lang="en" sz="1800" b="1" i="0" u="none" strike="noStrike" cap="none" baseline="0">
                <a:solidFill>
                  <a:schemeClr val="dk1"/>
                </a:solidFill>
                <a:latin typeface="Calibri"/>
                <a:ea typeface="Calibri"/>
                <a:cs typeface="Calibri"/>
                <a:sym typeface="Calibri"/>
              </a:rPr>
              <a:t>.</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Walter Lord, </a:t>
            </a:r>
            <a:r>
              <a:rPr lang="en" sz="1800" b="1" i="1">
                <a:solidFill>
                  <a:schemeClr val="dk1"/>
                </a:solidFill>
                <a:latin typeface="Calibri"/>
                <a:ea typeface="Calibri"/>
                <a:cs typeface="Calibri"/>
                <a:sym typeface="Calibri"/>
              </a:rPr>
              <a:t>A Night to Remember</a:t>
            </a:r>
          </a:p>
          <a:p>
            <a:endParaRPr lang="en" sz="1800" b="1" i="1">
              <a:solidFill>
                <a:schemeClr val="dk1"/>
              </a:solidFill>
              <a:latin typeface="Calibri"/>
              <a:ea typeface="Calibri"/>
              <a:cs typeface="Calibri"/>
              <a:sym typeface="Calibri"/>
            </a:endParaRPr>
          </a:p>
        </p:txBody>
      </p:sp>
      <p:pic>
        <p:nvPicPr>
          <p:cNvPr id="198" name="Shape 198"/>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Shape 205"/>
          <p:cNvSpPr txBox="1"/>
          <p:nvPr/>
        </p:nvSpPr>
        <p:spPr>
          <a:xfrm>
            <a:off x="152400" y="696536"/>
            <a:ext cx="1417637" cy="415924"/>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5B EXPANDING</a:t>
            </a:r>
          </a:p>
        </p:txBody>
      </p:sp>
      <p:sp>
        <p:nvSpPr>
          <p:cNvPr id="206" name="Shape 20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Appositive Phrases</a:t>
            </a:r>
          </a:p>
        </p:txBody>
      </p:sp>
      <p:sp>
        <p:nvSpPr>
          <p:cNvPr id="207" name="Shape 207"/>
          <p:cNvSpPr txBox="1"/>
          <p:nvPr/>
        </p:nvSpPr>
        <p:spPr>
          <a:xfrm>
            <a:off x="2514600" y="609600"/>
            <a:ext cx="5562600" cy="1066799"/>
          </a:xfrm>
          <a:prstGeom prst="rect">
            <a:avLst/>
          </a:prstGeom>
          <a:solidFill>
            <a:schemeClr val="lt1">
              <a:alpha val="84705"/>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1:  </a:t>
            </a:r>
            <a:r>
              <a:rPr lang="en" sz="1800" b="1" i="0" u="none" strike="noStrike" cap="none" baseline="0">
                <a:solidFill>
                  <a:schemeClr val="dk1"/>
                </a:solidFill>
                <a:latin typeface="Calibri"/>
                <a:ea typeface="Calibri"/>
                <a:cs typeface="Calibri"/>
                <a:sym typeface="Calibri"/>
              </a:rPr>
              <a:t>Compare YOUR own original </a:t>
            </a:r>
            <a:r>
              <a:rPr lang="en" sz="1800" b="1">
                <a:solidFill>
                  <a:srgbClr val="0070C0"/>
                </a:solidFill>
                <a:latin typeface="Calibri"/>
                <a:ea typeface="Calibri"/>
                <a:cs typeface="Calibri"/>
                <a:sym typeface="Calibri"/>
              </a:rPr>
              <a:t>Appositive Phrases </a:t>
            </a:r>
            <a:r>
              <a:rPr lang="en" sz="1800" b="1" i="0" u="none" strike="noStrike" cap="none" baseline="0">
                <a:latin typeface="Calibri"/>
                <a:ea typeface="Calibri"/>
                <a:cs typeface="Calibri"/>
                <a:sym typeface="Calibri"/>
              </a:rPr>
              <a:t>to</a:t>
            </a:r>
            <a:r>
              <a:rPr lang="en" sz="1800" b="1" i="0" u="none" strike="noStrike" cap="none" baseline="0">
                <a:solidFill>
                  <a:srgbClr val="0070C0"/>
                </a:solidFill>
                <a:latin typeface="Calibri"/>
                <a:ea typeface="Calibri"/>
                <a:cs typeface="Calibri"/>
                <a:sym typeface="Calibri"/>
              </a:rPr>
              <a:t> </a:t>
            </a:r>
            <a:r>
              <a:rPr lang="en" sz="1800" b="1" i="0" u="none" strike="noStrike" cap="none" baseline="0">
                <a:solidFill>
                  <a:schemeClr val="dk1"/>
                </a:solidFill>
                <a:latin typeface="Calibri"/>
                <a:ea typeface="Calibri"/>
                <a:cs typeface="Calibri"/>
                <a:sym typeface="Calibri"/>
              </a:rPr>
              <a:t>those of the ORIGINAL AUTHOR.  </a:t>
            </a:r>
          </a:p>
        </p:txBody>
      </p:sp>
      <p:pic>
        <p:nvPicPr>
          <p:cNvPr id="208" name="Shape 208"/>
          <p:cNvPicPr preferRelativeResize="0"/>
          <p:nvPr/>
        </p:nvPicPr>
        <p:blipFill>
          <a:blip r:embed="rId3"/>
          <a:stretch>
            <a:fillRect/>
          </a:stretch>
        </p:blipFill>
        <p:spPr>
          <a:xfrm rot="1142258">
            <a:off x="1692274" y="690563"/>
            <a:ext cx="631824" cy="811212"/>
          </a:xfrm>
          <a:prstGeom prst="rect">
            <a:avLst/>
          </a:prstGeom>
        </p:spPr>
      </p:pic>
      <p:sp>
        <p:nvSpPr>
          <p:cNvPr id="209" name="Shape 209"/>
          <p:cNvSpPr txBox="1"/>
          <p:nvPr/>
        </p:nvSpPr>
        <p:spPr>
          <a:xfrm>
            <a:off x="1524000" y="5791200"/>
            <a:ext cx="7467600" cy="685799"/>
          </a:xfrm>
          <a:prstGeom prst="rect">
            <a:avLst/>
          </a:prstGeom>
          <a:solidFill>
            <a:schemeClr val="lt1">
              <a:alpha val="84705"/>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2  </a:t>
            </a:r>
            <a:r>
              <a:rPr lang="en" sz="1800" b="1" i="0" u="none" strike="noStrike" cap="none" baseline="0">
                <a:solidFill>
                  <a:schemeClr val="dk1"/>
                </a:solidFill>
                <a:latin typeface="Calibri"/>
                <a:ea typeface="Calibri"/>
                <a:cs typeface="Calibri"/>
                <a:sym typeface="Calibri"/>
              </a:rPr>
              <a:t>Think about how your sentences are similar.  Think about how they are different.  Which do you like better?  Why?</a:t>
            </a:r>
          </a:p>
        </p:txBody>
      </p:sp>
      <p:pic>
        <p:nvPicPr>
          <p:cNvPr id="210" name="Shape 210"/>
          <p:cNvPicPr preferRelativeResize="0"/>
          <p:nvPr/>
        </p:nvPicPr>
        <p:blipFill>
          <a:blip r:embed="rId3"/>
          <a:stretch>
            <a:fillRect/>
          </a:stretch>
        </p:blipFill>
        <p:spPr>
          <a:xfrm rot="1142258">
            <a:off x="495300" y="5719763"/>
            <a:ext cx="631824" cy="811212"/>
          </a:xfrm>
          <a:prstGeom prst="rect">
            <a:avLst/>
          </a:prstGeom>
        </p:spPr>
      </p:pic>
      <p:sp>
        <p:nvSpPr>
          <p:cNvPr id="211" name="Shape 211"/>
          <p:cNvSpPr txBox="1"/>
          <p:nvPr/>
        </p:nvSpPr>
        <p:spPr>
          <a:xfrm>
            <a:off x="152400" y="2057400"/>
            <a:ext cx="8839199" cy="990599"/>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lvl="0"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Vivi had a summer earache, </a:t>
            </a:r>
            <a:r>
              <a:rPr lang="en" sz="1800" b="1" u="sng">
                <a:solidFill>
                  <a:srgbClr val="FF0000"/>
                </a:solidFill>
                <a:latin typeface="Calibri"/>
                <a:ea typeface="Calibri"/>
                <a:cs typeface="Calibri"/>
                <a:sym typeface="Calibri"/>
              </a:rPr>
              <a:t>the very worst kind because you can’t swim or get your head wet.</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Rebecca Wells, </a:t>
            </a:r>
            <a:r>
              <a:rPr lang="en" sz="1800" b="1" i="1">
                <a:solidFill>
                  <a:schemeClr val="dk1"/>
                </a:solidFill>
                <a:latin typeface="Calibri"/>
                <a:ea typeface="Calibri"/>
                <a:cs typeface="Calibri"/>
                <a:sym typeface="Calibri"/>
              </a:rPr>
              <a:t>Ya Yas in Bloom</a:t>
            </a:r>
          </a:p>
          <a:p>
            <a:endParaRPr lang="en" sz="1800" b="1" i="1">
              <a:solidFill>
                <a:schemeClr val="dk1"/>
              </a:solidFill>
              <a:latin typeface="Calibri"/>
              <a:ea typeface="Calibri"/>
              <a:cs typeface="Calibri"/>
              <a:sym typeface="Calibri"/>
            </a:endParaRPr>
          </a:p>
        </p:txBody>
      </p:sp>
      <p:sp>
        <p:nvSpPr>
          <p:cNvPr id="212" name="Shape 212"/>
          <p:cNvSpPr txBox="1"/>
          <p:nvPr/>
        </p:nvSpPr>
        <p:spPr>
          <a:xfrm>
            <a:off x="152400" y="3200400"/>
            <a:ext cx="8839199" cy="13416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lvl="0"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A few days after I went into the hospital for that crick in my neck, another brother, an </a:t>
            </a:r>
            <a:r>
              <a:rPr lang="en" sz="1800" b="1" u="sng">
                <a:solidFill>
                  <a:srgbClr val="FF0000"/>
                </a:solidFill>
                <a:latin typeface="Calibri"/>
                <a:ea typeface="Calibri"/>
                <a:cs typeface="Calibri"/>
                <a:sym typeface="Calibri"/>
              </a:rPr>
              <a:t>outstanding football player in college</a:t>
            </a:r>
            <a:r>
              <a:rPr lang="en" sz="1800" b="1">
                <a:solidFill>
                  <a:schemeClr val="dk1"/>
                </a:solidFill>
                <a:latin typeface="Calibri"/>
                <a:ea typeface="Calibri"/>
                <a:cs typeface="Calibri"/>
                <a:sym typeface="Calibri"/>
              </a:rPr>
              <a:t>, was undergoing spinal surgery in the same hospital two floors above me.</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John McMurtry, </a:t>
            </a:r>
            <a:r>
              <a:rPr lang="en" sz="1800" b="1" i="1">
                <a:solidFill>
                  <a:schemeClr val="dk1"/>
                </a:solidFill>
                <a:latin typeface="Calibri"/>
                <a:ea typeface="Calibri"/>
                <a:cs typeface="Calibri"/>
                <a:sym typeface="Calibri"/>
              </a:rPr>
              <a:t>“Kill ‘Em!  Crush ‘Em! Eat ‘Em Raw!”</a:t>
            </a:r>
          </a:p>
          <a:p>
            <a:endParaRPr lang="en" sz="1800" b="1" i="1">
              <a:solidFill>
                <a:schemeClr val="dk1"/>
              </a:solidFill>
              <a:latin typeface="Calibri"/>
              <a:ea typeface="Calibri"/>
              <a:cs typeface="Calibri"/>
              <a:sym typeface="Calibri"/>
            </a:endParaRPr>
          </a:p>
        </p:txBody>
      </p:sp>
      <p:sp>
        <p:nvSpPr>
          <p:cNvPr id="213" name="Shape 213"/>
          <p:cNvSpPr txBox="1"/>
          <p:nvPr/>
        </p:nvSpPr>
        <p:spPr>
          <a:xfrm>
            <a:off x="152400" y="4671300"/>
            <a:ext cx="8839199" cy="990599"/>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lvl="0" rtl="0">
              <a:spcBef>
                <a:spcPts val="360"/>
              </a:spcBef>
              <a:buClr>
                <a:srgbClr val="888888"/>
              </a:buClr>
              <a:buSzPct val="25000"/>
              <a:buFont typeface="Calibri"/>
              <a:buNone/>
            </a:pPr>
            <a:r>
              <a:rPr lang="en" sz="1800" b="1" u="sng">
                <a:solidFill>
                  <a:srgbClr val="FF0000"/>
                </a:solidFill>
                <a:latin typeface="Calibri"/>
                <a:ea typeface="Calibri"/>
                <a:cs typeface="Calibri"/>
                <a:sym typeface="Calibri"/>
              </a:rPr>
              <a:t>A professional individualist</a:t>
            </a:r>
            <a:r>
              <a:rPr lang="en" sz="1800" b="1">
                <a:solidFill>
                  <a:schemeClr val="dk1"/>
                </a:solidFill>
                <a:latin typeface="Calibri"/>
                <a:ea typeface="Calibri"/>
                <a:cs typeface="Calibri"/>
                <a:sym typeface="Calibri"/>
              </a:rPr>
              <a:t>, William T. Stead seemed almost to have planned his arrival on deck later that night when the Titanic hit the iceberg.</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Walter Lord, </a:t>
            </a:r>
            <a:r>
              <a:rPr lang="en" sz="1800" b="1" i="1">
                <a:solidFill>
                  <a:schemeClr val="dk1"/>
                </a:solidFill>
                <a:latin typeface="Calibri"/>
                <a:ea typeface="Calibri"/>
                <a:cs typeface="Calibri"/>
                <a:sym typeface="Calibri"/>
              </a:rPr>
              <a:t>A Night to Remember</a:t>
            </a:r>
          </a:p>
          <a:p>
            <a:endParaRPr lang="en" sz="1800" b="1" i="1">
              <a:solidFill>
                <a:schemeClr val="dk1"/>
              </a:solidFill>
              <a:latin typeface="Calibri"/>
              <a:ea typeface="Calibri"/>
              <a:cs typeface="Calibri"/>
              <a:sym typeface="Calibri"/>
            </a:endParaRPr>
          </a:p>
          <a:p>
            <a:endParaRPr lang="en" sz="1800" b="1" i="1">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952</Words>
  <Application>Microsoft Office PowerPoint</Application>
  <PresentationFormat>On-screen Show (4:3)</PresentationFormat>
  <Paragraphs>111</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Custom Theme</vt:lpstr>
      <vt:lpstr>Custom Theme</vt:lpstr>
      <vt:lpstr>SENTENCE COMPOSING JOURNALS</vt:lpstr>
      <vt:lpstr>Appositive Phrases</vt:lpstr>
      <vt:lpstr>Appositive Phrases</vt:lpstr>
      <vt:lpstr>Appositive Phrases</vt:lpstr>
      <vt:lpstr>Appositive Phrases</vt:lpstr>
      <vt:lpstr>Appositive Phrases</vt:lpstr>
      <vt:lpstr>Appositive Phrases</vt:lpstr>
      <vt:lpstr>Appositive Phrases- ASSESSMENT!!!</vt:lpstr>
      <vt:lpstr>Appositive Phrases</vt:lpstr>
      <vt:lpstr>HOMEWORK SEEK &amp; IDENTIFY: Find an example of an appositive phrase in an outside piece of reading.  Write it down and bring it in to share with the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COMPOSING JOURNALS</dc:title>
  <dc:creator>Katherine Lorey</dc:creator>
  <cp:lastModifiedBy>computer</cp:lastModifiedBy>
  <cp:revision>5</cp:revision>
  <dcterms:modified xsi:type="dcterms:W3CDTF">2015-11-30T19:53:29Z</dcterms:modified>
</cp:coreProperties>
</file>