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08CDD1-DEAB-41BF-8081-4A62496F9187}">
  <a:tblStyle styleId="{7408CDD1-DEAB-41BF-8081-4A62496F9187}" styleName="Table_0"/>
  <a:tblStyle styleId="{5BA3C841-6842-4ABF-B1C1-6C89ED67D82F}"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980952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25" name="Shape 22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37" name="Shape 23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50" name="Shape 25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55" name="Shape 25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24" name="Shape 12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35" name="Shape 13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00" y="4560550"/>
            <a:ext cx="5852100" cy="4320599"/>
          </a:xfrm>
          <a:prstGeom prst="rect">
            <a:avLst/>
          </a:prstGeom>
        </p:spPr>
        <p:txBody>
          <a:bodyPr lIns="91425" tIns="91425" rIns="91425" bIns="91425" anchor="ctr" anchorCtr="0">
            <a:noAutofit/>
          </a:bodyPr>
          <a:lstStyle/>
          <a:p>
            <a:endParaRPr/>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79" name="Shape 17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09" name="Shape 20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dirty="0">
                <a:solidFill>
                  <a:schemeClr val="dk1"/>
                </a:solidFill>
                <a:latin typeface="Calibri"/>
                <a:ea typeface="Calibri"/>
                <a:cs typeface="Calibri"/>
                <a:sym typeface="Calibri"/>
              </a:rPr>
              <a:t>SENTENCE COMPOSING </a:t>
            </a:r>
            <a:r>
              <a:rPr lang="en" sz="2000" b="0" i="0" u="none" strike="noStrike" cap="none" baseline="0" dirty="0" smtClean="0">
                <a:solidFill>
                  <a:schemeClr val="dk1"/>
                </a:solidFill>
                <a:latin typeface="Calibri"/>
                <a:ea typeface="Calibri"/>
                <a:cs typeface="Calibri"/>
                <a:sym typeface="Calibri"/>
              </a:rPr>
              <a:t/>
            </a:r>
            <a:br>
              <a:rPr lang="en" sz="2000" b="0" i="0" u="none" strike="noStrike" cap="none" baseline="0" dirty="0" smtClean="0">
                <a:solidFill>
                  <a:schemeClr val="dk1"/>
                </a:solidFill>
                <a:latin typeface="Calibri"/>
                <a:ea typeface="Calibri"/>
                <a:cs typeface="Calibri"/>
                <a:sym typeface="Calibri"/>
              </a:rPr>
            </a:br>
            <a:r>
              <a:rPr lang="en" sz="2000" b="0" i="0" u="none" strike="noStrike" cap="none" baseline="0" dirty="0" smtClean="0">
                <a:solidFill>
                  <a:schemeClr val="dk1"/>
                </a:solidFill>
                <a:latin typeface="Calibri"/>
                <a:ea typeface="Calibri"/>
                <a:cs typeface="Calibri"/>
                <a:sym typeface="Calibri"/>
              </a:rPr>
              <a:t>NOTES</a:t>
            </a:r>
            <a:endParaRPr lang="en" sz="2000" b="0" i="0" u="none" strike="noStrike" cap="none" baseline="0" dirty="0">
              <a:solidFill>
                <a:schemeClr val="dk1"/>
              </a:solidFill>
              <a:latin typeface="Calibri"/>
              <a:ea typeface="Calibri"/>
              <a:cs typeface="Calibri"/>
              <a:sym typeface="Calibri"/>
            </a:endParaRPr>
          </a:p>
        </p:txBody>
      </p:sp>
      <p:sp>
        <p:nvSpPr>
          <p:cNvPr id="99" name="Shape 99"/>
          <p:cNvSpPr txBox="1">
            <a:spLocks noGrp="1"/>
          </p:cNvSpPr>
          <p:nvPr>
            <p:ph type="body" idx="1"/>
          </p:nvPr>
        </p:nvSpPr>
        <p:spPr>
          <a:xfrm rot="-801355">
            <a:off x="5770603" y="3213709"/>
            <a:ext cx="3070135" cy="761929"/>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2590800" y="609600"/>
            <a:ext cx="5486399" cy="9144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STEP 1:  </a:t>
            </a:r>
            <a:r>
              <a:rPr lang="en" sz="1600" b="1" i="0" u="none" strike="noStrike" cap="none" baseline="0">
                <a:solidFill>
                  <a:schemeClr val="dk1"/>
                </a:solidFill>
                <a:latin typeface="Calibri"/>
                <a:ea typeface="Calibri"/>
                <a:cs typeface="Calibri"/>
                <a:sym typeface="Calibri"/>
              </a:rPr>
              <a:t>Copy the model into your journal, underlining the </a:t>
            </a:r>
            <a:r>
              <a:rPr lang="en" sz="1600" b="1">
                <a:solidFill>
                  <a:srgbClr val="0070C0"/>
                </a:solidFill>
                <a:latin typeface="Calibri"/>
                <a:ea typeface="Calibri"/>
                <a:cs typeface="Calibri"/>
                <a:sym typeface="Calibri"/>
              </a:rPr>
              <a:t>participial phrase</a:t>
            </a:r>
            <a:r>
              <a:rPr lang="en" sz="1600" b="1" i="0" u="none" strike="noStrike" cap="none" baseline="0">
                <a:solidFill>
                  <a:schemeClr val="dk1"/>
                </a:solidFill>
                <a:latin typeface="Calibri"/>
                <a:ea typeface="Calibri"/>
                <a:cs typeface="Calibri"/>
                <a:sym typeface="Calibri"/>
              </a:rPr>
              <a:t>.  </a:t>
            </a:r>
          </a:p>
        </p:txBody>
      </p:sp>
      <p:sp>
        <p:nvSpPr>
          <p:cNvPr id="212" name="Shape 212"/>
          <p:cNvSpPr txBox="1"/>
          <p:nvPr/>
        </p:nvSpPr>
        <p:spPr>
          <a:xfrm>
            <a:off x="228600" y="1676400"/>
            <a:ext cx="8763000" cy="13176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2"/>
                </a:solidFill>
                <a:latin typeface="Calibri"/>
                <a:ea typeface="Calibri"/>
                <a:cs typeface="Calibri"/>
                <a:sym typeface="Calibri"/>
              </a:rPr>
              <a:t>MODEL SENTENCE</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Not daring to glance at the books, I went out of the library, fearing that the librarian would call me back for further questioning.</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Richard Wright, </a:t>
            </a:r>
            <a:r>
              <a:rPr lang="en" sz="1800" b="1" i="1">
                <a:solidFill>
                  <a:schemeClr val="dk1"/>
                </a:solidFill>
                <a:latin typeface="Calibri"/>
                <a:ea typeface="Calibri"/>
                <a:cs typeface="Calibri"/>
                <a:sym typeface="Calibri"/>
              </a:rPr>
              <a:t>Black Boy</a:t>
            </a:r>
            <a:r>
              <a:rPr lang="en" sz="1800" b="1" i="0" u="none" strike="noStrike" cap="none" baseline="0">
                <a:solidFill>
                  <a:schemeClr val="dk1"/>
                </a:solidFill>
                <a:latin typeface="Calibri"/>
                <a:ea typeface="Calibri"/>
                <a:cs typeface="Calibri"/>
                <a:sym typeface="Calibri"/>
              </a:rPr>
              <a:t> </a:t>
            </a:r>
          </a:p>
        </p:txBody>
      </p:sp>
      <p:sp>
        <p:nvSpPr>
          <p:cNvPr id="213" name="Shape 213"/>
          <p:cNvSpPr txBox="1"/>
          <p:nvPr/>
        </p:nvSpPr>
        <p:spPr>
          <a:xfrm>
            <a:off x="228600" y="4114800"/>
            <a:ext cx="8763000" cy="1676399"/>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7030A0"/>
                </a:solidFill>
                <a:latin typeface="Calibri"/>
                <a:ea typeface="Calibri"/>
                <a:cs typeface="Calibri"/>
                <a:sym typeface="Calibri"/>
              </a:rPr>
              <a:t>SENTENCES TO COMBINE</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I was not thinking to hide in the box.</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I stood behind the door</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I was knowing that my sister would discover me there</a:t>
            </a:r>
            <a:r>
              <a:rPr lang="en" sz="1800" b="1" i="0" u="none" strike="noStrike" cap="none" baseline="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a:solidFill>
                  <a:schemeClr val="dk1"/>
                </a:solidFill>
                <a:latin typeface="Calibri"/>
                <a:ea typeface="Calibri"/>
                <a:cs typeface="Calibri"/>
                <a:sym typeface="Calibri"/>
              </a:rPr>
              <a:t>She would discover me after little searching</a:t>
            </a:r>
            <a:r>
              <a:rPr lang="en" sz="1800" b="1" i="0" u="none" strike="noStrike" cap="none" baseline="0">
                <a:solidFill>
                  <a:schemeClr val="dk1"/>
                </a:solidFill>
                <a:latin typeface="Calibri"/>
                <a:ea typeface="Calibri"/>
                <a:cs typeface="Calibri"/>
                <a:sym typeface="Calibri"/>
              </a:rPr>
              <a:t>.</a:t>
            </a:r>
          </a:p>
        </p:txBody>
      </p:sp>
      <p:sp>
        <p:nvSpPr>
          <p:cNvPr id="214" name="Shape 214"/>
          <p:cNvSpPr txBox="1"/>
          <p:nvPr/>
        </p:nvSpPr>
        <p:spPr>
          <a:xfrm>
            <a:off x="990600" y="3048000"/>
            <a:ext cx="8001000" cy="990599"/>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Now, combine the list of sentences below into one sentence that imitates the model.  Write that new sentence into </a:t>
            </a:r>
            <a:r>
              <a:rPr lang="en" sz="1800" b="1">
                <a:solidFill>
                  <a:schemeClr val="dk1"/>
                </a:solidFill>
                <a:latin typeface="Calibri"/>
                <a:ea typeface="Calibri"/>
                <a:cs typeface="Calibri"/>
                <a:sym typeface="Calibri"/>
              </a:rPr>
              <a:t>your notes</a:t>
            </a:r>
            <a:r>
              <a:rPr lang="en" sz="1800" b="1" i="0" u="none" strike="noStrike" cap="none" baseline="0">
                <a:solidFill>
                  <a:schemeClr val="dk1"/>
                </a:solidFill>
                <a:latin typeface="Calibri"/>
                <a:ea typeface="Calibri"/>
                <a:cs typeface="Calibri"/>
                <a:sym typeface="Calibri"/>
              </a:rPr>
              <a:t>.  You may omit some words and or change punctuation marks.  Underline the </a:t>
            </a:r>
            <a:r>
              <a:rPr lang="en" sz="1800" b="1">
                <a:solidFill>
                  <a:srgbClr val="0070C0"/>
                </a:solidFill>
                <a:latin typeface="Calibri"/>
                <a:ea typeface="Calibri"/>
                <a:cs typeface="Calibri"/>
                <a:sym typeface="Calibri"/>
              </a:rPr>
              <a:t>Prepositional Phrase</a:t>
            </a:r>
            <a:r>
              <a:rPr lang="en" sz="1800" b="1" i="0" u="none" strike="noStrike" cap="none" baseline="0">
                <a:solidFill>
                  <a:schemeClr val="dk1"/>
                </a:solidFill>
                <a:latin typeface="Calibri"/>
                <a:ea typeface="Calibri"/>
                <a:cs typeface="Calibri"/>
                <a:sym typeface="Calibri"/>
              </a:rPr>
              <a:t>.</a:t>
            </a:r>
          </a:p>
        </p:txBody>
      </p:sp>
      <p:sp>
        <p:nvSpPr>
          <p:cNvPr id="215" name="Shape 215"/>
          <p:cNvSpPr txBox="1"/>
          <p:nvPr/>
        </p:nvSpPr>
        <p:spPr>
          <a:xfrm>
            <a:off x="990600" y="5965825"/>
            <a:ext cx="8001000" cy="663574"/>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3:  </a:t>
            </a:r>
            <a:r>
              <a:rPr lang="en" sz="1800" b="1" i="0" u="none" strike="noStrike" cap="none" baseline="0">
                <a:solidFill>
                  <a:schemeClr val="dk1"/>
                </a:solidFill>
                <a:latin typeface="Calibri"/>
                <a:ea typeface="Calibri"/>
                <a:cs typeface="Calibri"/>
                <a:sym typeface="Calibri"/>
              </a:rPr>
              <a:t>Finally, compose your own original imitation of the model and identify the </a:t>
            </a:r>
            <a:r>
              <a:rPr lang="en" sz="1800" b="1">
                <a:solidFill>
                  <a:srgbClr val="0070C0"/>
                </a:solidFill>
                <a:latin typeface="Calibri"/>
                <a:ea typeface="Calibri"/>
                <a:cs typeface="Calibri"/>
                <a:sym typeface="Calibri"/>
              </a:rPr>
              <a:t>Partipial l Phrase </a:t>
            </a:r>
            <a:r>
              <a:rPr lang="en" sz="1800" b="1" i="0" u="none" strike="noStrike" cap="none" baseline="0">
                <a:solidFill>
                  <a:schemeClr val="dk1"/>
                </a:solidFill>
                <a:latin typeface="Calibri"/>
                <a:ea typeface="Calibri"/>
                <a:cs typeface="Calibri"/>
                <a:sym typeface="Calibri"/>
              </a:rPr>
              <a:t>by underlining it.</a:t>
            </a:r>
          </a:p>
        </p:txBody>
      </p:sp>
      <p:sp>
        <p:nvSpPr>
          <p:cNvPr id="218" name="Shape 218"/>
          <p:cNvSpPr txBox="1"/>
          <p:nvPr/>
        </p:nvSpPr>
        <p:spPr>
          <a:xfrm>
            <a:off x="157094" y="593721"/>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3A COMBINING</a:t>
            </a:r>
          </a:p>
        </p:txBody>
      </p:sp>
      <p:sp>
        <p:nvSpPr>
          <p:cNvPr id="219" name="Shape 219"/>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pic>
        <p:nvPicPr>
          <p:cNvPr id="220" name="Shape 220"/>
          <p:cNvPicPr preferRelativeResize="0"/>
          <p:nvPr/>
        </p:nvPicPr>
        <p:blipFill>
          <a:blip r:embed="rId3"/>
          <a:stretch>
            <a:fillRect/>
          </a:stretch>
        </p:blipFill>
        <p:spPr>
          <a:xfrm rot="1142258">
            <a:off x="1692274" y="690563"/>
            <a:ext cx="631824" cy="811212"/>
          </a:xfrm>
          <a:prstGeom prst="rect">
            <a:avLst/>
          </a:prstGeom>
        </p:spPr>
      </p:pic>
      <p:pic>
        <p:nvPicPr>
          <p:cNvPr id="221" name="Shape 221"/>
          <p:cNvPicPr preferRelativeResize="0"/>
          <p:nvPr/>
        </p:nvPicPr>
        <p:blipFill>
          <a:blip r:embed="rId3"/>
          <a:stretch>
            <a:fillRect/>
          </a:stretch>
        </p:blipFill>
        <p:spPr>
          <a:xfrm rot="1142258">
            <a:off x="168275" y="3070225"/>
            <a:ext cx="631824" cy="811212"/>
          </a:xfrm>
          <a:prstGeom prst="rect">
            <a:avLst/>
          </a:prstGeom>
        </p:spPr>
      </p:pic>
      <p:pic>
        <p:nvPicPr>
          <p:cNvPr id="222" name="Shape 222"/>
          <p:cNvPicPr preferRelativeResize="0"/>
          <p:nvPr/>
        </p:nvPicPr>
        <p:blipFill>
          <a:blip r:embed="rId3"/>
          <a:stretch>
            <a:fillRect/>
          </a:stretch>
        </p:blipFill>
        <p:spPr>
          <a:xfrm rot="1142258">
            <a:off x="114300" y="5889624"/>
            <a:ext cx="631824" cy="811212"/>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Shape 229"/>
          <p:cNvSpPr txBox="1"/>
          <p:nvPr/>
        </p:nvSpPr>
        <p:spPr>
          <a:xfrm>
            <a:off x="228600" y="401737"/>
            <a:ext cx="1408112" cy="41592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dirty="0">
                <a:solidFill>
                  <a:schemeClr val="dk1"/>
                </a:solidFill>
                <a:latin typeface="Arial Black"/>
                <a:ea typeface="Arial Black"/>
                <a:cs typeface="Arial Black"/>
                <a:sym typeface="Arial Black"/>
              </a:rPr>
              <a:t>PRACTICE 3B COMBINING</a:t>
            </a:r>
          </a:p>
        </p:txBody>
      </p:sp>
      <p:sp>
        <p:nvSpPr>
          <p:cNvPr id="230" name="Shape 230"/>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231" name="Shape 231"/>
          <p:cNvSpPr txBox="1">
            <a:spLocks noGrp="1"/>
          </p:cNvSpPr>
          <p:nvPr>
            <p:ph type="subTitle" idx="1"/>
          </p:nvPr>
        </p:nvSpPr>
        <p:spPr>
          <a:xfrm>
            <a:off x="2590800" y="609600"/>
            <a:ext cx="5486399" cy="9144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answers including the correct punctuation and capitalization.</a:t>
            </a:r>
          </a:p>
        </p:txBody>
      </p:sp>
      <p:sp>
        <p:nvSpPr>
          <p:cNvPr id="232" name="Shape 232"/>
          <p:cNvSpPr txBox="1"/>
          <p:nvPr/>
        </p:nvSpPr>
        <p:spPr>
          <a:xfrm>
            <a:off x="228600" y="2028825"/>
            <a:ext cx="8763000" cy="1608299"/>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0070C0"/>
                </a:solidFill>
                <a:latin typeface="Calibri"/>
                <a:ea typeface="Calibri"/>
                <a:cs typeface="Calibri"/>
                <a:sym typeface="Calibri"/>
              </a:rPr>
              <a:t>MODEL SENTENCE</a:t>
            </a:r>
          </a:p>
          <a:p>
            <a:pPr marL="342900" lvl="0" rtl="0">
              <a:spcBef>
                <a:spcPts val="360"/>
              </a:spcBef>
              <a:buClr>
                <a:srgbClr val="888888"/>
              </a:buClr>
              <a:buSzPct val="25000"/>
              <a:buFont typeface="Calibri"/>
              <a:buNone/>
            </a:pPr>
            <a:r>
              <a:rPr lang="en" sz="2400" b="1" u="sng">
                <a:solidFill>
                  <a:srgbClr val="FF0000"/>
                </a:solidFill>
                <a:latin typeface="Calibri"/>
                <a:ea typeface="Calibri"/>
                <a:cs typeface="Calibri"/>
                <a:sym typeface="Calibri"/>
              </a:rPr>
              <a:t>Not daring to glance at the books</a:t>
            </a:r>
            <a:r>
              <a:rPr lang="en" sz="2400" b="1">
                <a:solidFill>
                  <a:schemeClr val="dk1"/>
                </a:solidFill>
                <a:latin typeface="Calibri"/>
                <a:ea typeface="Calibri"/>
                <a:cs typeface="Calibri"/>
                <a:sym typeface="Calibri"/>
              </a:rPr>
              <a:t>, I went out of the library, </a:t>
            </a:r>
            <a:r>
              <a:rPr lang="en" sz="2400" b="1" u="sng">
                <a:solidFill>
                  <a:srgbClr val="FF0000"/>
                </a:solidFill>
                <a:latin typeface="Calibri"/>
                <a:ea typeface="Calibri"/>
                <a:cs typeface="Calibri"/>
                <a:sym typeface="Calibri"/>
              </a:rPr>
              <a:t>fearing that the librarian would call me back for further questioning</a:t>
            </a:r>
            <a:r>
              <a:rPr lang="en" sz="2400" b="1">
                <a:solidFill>
                  <a:schemeClr val="dk1"/>
                </a:solidFill>
                <a:latin typeface="Calibri"/>
                <a:ea typeface="Calibri"/>
                <a:cs typeface="Calibri"/>
                <a:sym typeface="Calibri"/>
              </a:rPr>
              <a:t>.</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Richard Wright, </a:t>
            </a:r>
            <a:r>
              <a:rPr lang="en" sz="1800" b="1" i="1">
                <a:solidFill>
                  <a:schemeClr val="dk1"/>
                </a:solidFill>
                <a:latin typeface="Calibri"/>
                <a:ea typeface="Calibri"/>
                <a:cs typeface="Calibri"/>
                <a:sym typeface="Calibri"/>
              </a:rPr>
              <a:t>Black Boy</a:t>
            </a:r>
            <a:r>
              <a:rPr lang="en" sz="1800" b="1">
                <a:solidFill>
                  <a:schemeClr val="dk1"/>
                </a:solidFill>
                <a:latin typeface="Calibri"/>
                <a:ea typeface="Calibri"/>
                <a:cs typeface="Calibri"/>
                <a:sym typeface="Calibri"/>
              </a:rPr>
              <a:t> </a:t>
            </a:r>
          </a:p>
          <a:p>
            <a:endParaRPr lang="en" sz="1800" b="1">
              <a:solidFill>
                <a:schemeClr val="dk1"/>
              </a:solidFill>
              <a:latin typeface="Calibri"/>
              <a:ea typeface="Calibri"/>
              <a:cs typeface="Calibri"/>
              <a:sym typeface="Calibri"/>
            </a:endParaRPr>
          </a:p>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chemeClr val="dk1"/>
                </a:solidFill>
                <a:latin typeface="Calibri"/>
                <a:ea typeface="Calibri"/>
                <a:cs typeface="Calibri"/>
                <a:sym typeface="Calibri"/>
              </a:rPr>
              <a:t>.</a:t>
            </a:r>
          </a:p>
        </p:txBody>
      </p:sp>
      <p:sp>
        <p:nvSpPr>
          <p:cNvPr id="233" name="Shape 233"/>
          <p:cNvSpPr txBox="1"/>
          <p:nvPr/>
        </p:nvSpPr>
        <p:spPr>
          <a:xfrm>
            <a:off x="228600" y="3978850"/>
            <a:ext cx="8763000" cy="19983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7030A0"/>
                </a:solidFill>
                <a:latin typeface="Calibri"/>
                <a:ea typeface="Calibri"/>
                <a:cs typeface="Calibri"/>
                <a:sym typeface="Calibri"/>
              </a:rPr>
              <a:t>ANSWER - COMBINED SENTENCES</a:t>
            </a:r>
          </a:p>
          <a:p>
            <a:pPr marL="342900" marR="0" lvl="0" indent="-342900" algn="l" rtl="0">
              <a:spcBef>
                <a:spcPts val="36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Not thinking to hide in the box</a:t>
            </a:r>
            <a:r>
              <a:rPr lang="en" sz="2400" b="1">
                <a:solidFill>
                  <a:schemeClr val="dk1"/>
                </a:solidFill>
                <a:latin typeface="Calibri"/>
                <a:ea typeface="Calibri"/>
                <a:cs typeface="Calibri"/>
                <a:sym typeface="Calibri"/>
              </a:rPr>
              <a:t>, I stood behind the door,</a:t>
            </a:r>
            <a:r>
              <a:rPr lang="en" sz="2400" b="1" u="sng">
                <a:solidFill>
                  <a:srgbClr val="FF0000"/>
                </a:solidFill>
                <a:latin typeface="Calibri"/>
                <a:ea typeface="Calibri"/>
                <a:cs typeface="Calibri"/>
                <a:sym typeface="Calibri"/>
              </a:rPr>
              <a:t> knowing that my sister would discover me there after little searching</a:t>
            </a:r>
            <a:r>
              <a:rPr lang="en" sz="2400" b="1" i="0" u="none" strike="noStrike" cap="none" baseline="0">
                <a:solidFill>
                  <a:schemeClr val="dk1"/>
                </a:solidFill>
                <a:latin typeface="Calibri"/>
                <a:ea typeface="Calibri"/>
                <a:cs typeface="Calibri"/>
                <a:sym typeface="Calibri"/>
              </a:rPr>
              <a:t>.</a:t>
            </a:r>
          </a:p>
          <a:p>
            <a:endParaRPr lang="en" sz="2400" b="1" i="0" u="none" strike="noStrike" cap="none" baseline="0">
              <a:solidFill>
                <a:schemeClr val="dk1"/>
              </a:solidFill>
              <a:latin typeface="Calibri"/>
              <a:ea typeface="Calibri"/>
              <a:cs typeface="Calibri"/>
              <a:sym typeface="Calibri"/>
            </a:endParaRPr>
          </a:p>
        </p:txBody>
      </p:sp>
      <p:pic>
        <p:nvPicPr>
          <p:cNvPr id="234" name="Shape 234"/>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2" name="Shape 242"/>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00FFFF"/>
                </a:solidFill>
                <a:latin typeface="Arial Black"/>
                <a:ea typeface="Arial Black"/>
                <a:cs typeface="Arial Black"/>
                <a:sym typeface="Arial Black"/>
              </a:rPr>
              <a:t>Participial Phrases- ASSESSMENT!!!</a:t>
            </a:r>
          </a:p>
        </p:txBody>
      </p:sp>
      <p:sp>
        <p:nvSpPr>
          <p:cNvPr id="243" name="Shape 243"/>
          <p:cNvSpPr txBox="1"/>
          <p:nvPr/>
        </p:nvSpPr>
        <p:spPr>
          <a:xfrm>
            <a:off x="2514600" y="609600"/>
            <a:ext cx="5562600" cy="1904100"/>
          </a:xfrm>
          <a:prstGeom prst="rect">
            <a:avLst/>
          </a:prstGeom>
          <a:solidFill>
            <a:schemeClr val="lt1">
              <a:alpha val="8000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dirty="0">
                <a:solidFill>
                  <a:srgbClr val="FF0000"/>
                </a:solidFill>
                <a:latin typeface="Calibri"/>
                <a:ea typeface="Calibri"/>
                <a:cs typeface="Calibri"/>
                <a:sym typeface="Calibri"/>
              </a:rPr>
              <a:t>DIRECTIONS</a:t>
            </a:r>
          </a:p>
          <a:p>
            <a:pPr marL="342900" marR="0" lvl="0" indent="-342900" algn="l" rtl="0">
              <a:spcBef>
                <a:spcPts val="360"/>
              </a:spcBef>
              <a:spcAft>
                <a:spcPts val="0"/>
              </a:spcAft>
              <a:buSzPct val="25000"/>
              <a:buNone/>
            </a:pPr>
            <a:r>
              <a:rPr lang="en" sz="1800" b="1" i="0" u="none" strike="noStrike" cap="none" baseline="0" dirty="0">
                <a:solidFill>
                  <a:schemeClr val="dk1"/>
                </a:solidFill>
                <a:latin typeface="Calibri"/>
                <a:ea typeface="Calibri"/>
                <a:cs typeface="Calibri"/>
                <a:sym typeface="Calibri"/>
              </a:rPr>
              <a:t>Write each of the sentences below, expanding upon them by adding </a:t>
            </a:r>
            <a:r>
              <a:rPr lang="en" sz="1800" b="1" dirty="0" smtClean="0">
                <a:solidFill>
                  <a:srgbClr val="0070C0"/>
                </a:solidFill>
                <a:latin typeface="Calibri"/>
                <a:ea typeface="Calibri"/>
                <a:cs typeface="Calibri"/>
                <a:sym typeface="Calibri"/>
              </a:rPr>
              <a:t>participIal </a:t>
            </a:r>
            <a:r>
              <a:rPr lang="en" sz="1800" b="1" dirty="0">
                <a:solidFill>
                  <a:srgbClr val="0070C0"/>
                </a:solidFill>
                <a:latin typeface="Calibri"/>
                <a:ea typeface="Calibri"/>
                <a:cs typeface="Calibri"/>
                <a:sym typeface="Calibri"/>
              </a:rPr>
              <a:t>phrases</a:t>
            </a:r>
            <a:r>
              <a:rPr lang="en" sz="1800" b="1" i="0" u="none" strike="noStrike" cap="none" baseline="0" dirty="0">
                <a:solidFill>
                  <a:srgbClr val="0070C0"/>
                </a:solidFill>
                <a:latin typeface="Calibri"/>
                <a:ea typeface="Calibri"/>
                <a:cs typeface="Calibri"/>
                <a:sym typeface="Calibri"/>
              </a:rPr>
              <a:t> </a:t>
            </a:r>
            <a:r>
              <a:rPr lang="en" sz="1800" b="1" i="0" u="none" strike="noStrike" cap="none" baseline="0" dirty="0">
                <a:solidFill>
                  <a:schemeClr val="dk1"/>
                </a:solidFill>
                <a:latin typeface="Calibri"/>
                <a:ea typeface="Calibri"/>
                <a:cs typeface="Calibri"/>
                <a:sym typeface="Calibri"/>
              </a:rPr>
              <a:t>of your own original creation.   Make sure to blend your content and the style with the rest of the sentence.Make sure to als</a:t>
            </a:r>
            <a:r>
              <a:rPr lang="en" sz="1800" b="1" dirty="0">
                <a:solidFill>
                  <a:schemeClr val="dk1"/>
                </a:solidFill>
                <a:latin typeface="Calibri"/>
                <a:ea typeface="Calibri"/>
                <a:cs typeface="Calibri"/>
                <a:sym typeface="Calibri"/>
              </a:rPr>
              <a:t>o use correct punctuation.</a:t>
            </a:r>
          </a:p>
        </p:txBody>
      </p:sp>
      <p:sp>
        <p:nvSpPr>
          <p:cNvPr id="244" name="Shape 244"/>
          <p:cNvSpPr txBox="1"/>
          <p:nvPr/>
        </p:nvSpPr>
        <p:spPr>
          <a:xfrm>
            <a:off x="152400" y="2667000"/>
            <a:ext cx="8839199" cy="762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My teachers wished me to write accurately, ___________and ___________________.</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Kurt Vonnegut</a:t>
            </a:r>
            <a:r>
              <a:rPr lang="en" sz="1800" b="1" i="0" u="none" strike="noStrike" cap="none" baseline="0">
                <a:solidFill>
                  <a:schemeClr val="dk1"/>
                </a:solidFill>
                <a:latin typeface="Calibri"/>
                <a:ea typeface="Calibri"/>
                <a:cs typeface="Calibri"/>
                <a:sym typeface="Calibri"/>
              </a:rPr>
              <a:t>, </a:t>
            </a:r>
            <a:r>
              <a:rPr lang="en" sz="1800" b="1" i="1">
                <a:solidFill>
                  <a:schemeClr val="dk1"/>
                </a:solidFill>
                <a:latin typeface="Calibri"/>
                <a:ea typeface="Calibri"/>
                <a:cs typeface="Calibri"/>
                <a:sym typeface="Calibri"/>
              </a:rPr>
              <a:t>“How to Write with Style”</a:t>
            </a:r>
          </a:p>
        </p:txBody>
      </p:sp>
      <p:sp>
        <p:nvSpPr>
          <p:cNvPr id="245" name="Shape 245"/>
          <p:cNvSpPr txBox="1"/>
          <p:nvPr/>
        </p:nvSpPr>
        <p:spPr>
          <a:xfrm>
            <a:off x="201875" y="3657600"/>
            <a:ext cx="8839199" cy="10667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Children love to play in piles of leaves, ___________, ________________</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Diane Ackerman, </a:t>
            </a:r>
            <a:r>
              <a:rPr lang="en" sz="1800" b="1" i="1">
                <a:solidFill>
                  <a:schemeClr val="dk1"/>
                </a:solidFill>
                <a:latin typeface="Calibri"/>
                <a:ea typeface="Calibri"/>
                <a:cs typeface="Calibri"/>
                <a:sym typeface="Calibri"/>
              </a:rPr>
              <a:t>A Natural History of the Senses</a:t>
            </a:r>
          </a:p>
        </p:txBody>
      </p:sp>
      <p:sp>
        <p:nvSpPr>
          <p:cNvPr id="246" name="Shape 246"/>
          <p:cNvSpPr txBox="1"/>
          <p:nvPr/>
        </p:nvSpPr>
        <p:spPr>
          <a:xfrm>
            <a:off x="152400" y="4953000"/>
            <a:ext cx="8839199" cy="1143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Hour of wintertime had found me in the treehouse, _______, __________, _______, ________, ____________</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Harper Lee, </a:t>
            </a:r>
            <a:r>
              <a:rPr lang="en" sz="1800" b="1" i="1">
                <a:solidFill>
                  <a:schemeClr val="dk1"/>
                </a:solidFill>
                <a:latin typeface="Calibri"/>
                <a:ea typeface="Calibri"/>
                <a:cs typeface="Calibri"/>
                <a:sym typeface="Calibri"/>
              </a:rPr>
              <a:t>To Kill a Mockingbird</a:t>
            </a:r>
          </a:p>
          <a:p>
            <a:endParaRPr lang="en" sz="1800" b="1" i="1">
              <a:solidFill>
                <a:schemeClr val="dk1"/>
              </a:solidFill>
              <a:latin typeface="Calibri"/>
              <a:ea typeface="Calibri"/>
              <a:cs typeface="Calibri"/>
              <a:sym typeface="Calibri"/>
            </a:endParaRPr>
          </a:p>
        </p:txBody>
      </p:sp>
      <p:pic>
        <p:nvPicPr>
          <p:cNvPr id="247" name="Shape 247"/>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rot="-723055">
            <a:off x="5595938" y="2020887"/>
            <a:ext cx="3297236" cy="3128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1" i="0" u="sng" strike="noStrike" cap="none" baseline="0" dirty="0" smtClean="0">
                <a:solidFill>
                  <a:schemeClr val="dk1"/>
                </a:solidFill>
                <a:latin typeface="Calibri"/>
                <a:ea typeface="Calibri"/>
                <a:cs typeface="Calibri"/>
                <a:sym typeface="Calibri"/>
              </a:rPr>
              <a:t>HOMEWORK</a:t>
            </a:r>
            <a:r>
              <a:rPr lang="en" sz="2000" b="0" i="0" u="none" strike="noStrike" cap="none" baseline="0" dirty="0">
                <a:solidFill>
                  <a:schemeClr val="dk1"/>
                </a:solidFill>
                <a:latin typeface="Calibri"/>
                <a:ea typeface="Calibri"/>
                <a:cs typeface="Calibri"/>
                <a:sym typeface="Calibri"/>
              </a:rPr>
              <a:t/>
            </a:r>
            <a:br>
              <a:rPr lang="en" sz="2000" b="0" i="0" u="none" strike="noStrike" cap="none" baseline="0" dirty="0">
                <a:solidFill>
                  <a:schemeClr val="dk1"/>
                </a:solidFill>
                <a:latin typeface="Calibri"/>
                <a:ea typeface="Calibri"/>
                <a:cs typeface="Calibri"/>
                <a:sym typeface="Calibri"/>
              </a:rPr>
            </a:br>
            <a:r>
              <a:rPr lang="en" sz="2000" b="0" i="0" u="none" strike="noStrike" cap="none" baseline="0" dirty="0">
                <a:solidFill>
                  <a:schemeClr val="dk1"/>
                </a:solidFill>
                <a:latin typeface="Calibri"/>
                <a:ea typeface="Calibri"/>
                <a:cs typeface="Calibri"/>
                <a:sym typeface="Calibri"/>
              </a:rPr>
              <a:t>Find an example of </a:t>
            </a:r>
            <a:r>
              <a:rPr lang="en" sz="2000" dirty="0"/>
              <a:t>a participial phrase </a:t>
            </a:r>
            <a:r>
              <a:rPr lang="en" sz="2000" b="0" i="0" u="none" strike="noStrike" cap="none" baseline="0" dirty="0">
                <a:solidFill>
                  <a:schemeClr val="dk1"/>
                </a:solidFill>
                <a:latin typeface="Calibri"/>
                <a:ea typeface="Calibri"/>
                <a:cs typeface="Calibri"/>
                <a:sym typeface="Calibri"/>
              </a:rPr>
              <a:t>in </a:t>
            </a:r>
            <a:r>
              <a:rPr lang="en" sz="2000" dirty="0" smtClean="0"/>
              <a:t>an </a:t>
            </a:r>
            <a:r>
              <a:rPr lang="en" sz="2000" dirty="0"/>
              <a:t>outside piece of reading.  Write it down and b</a:t>
            </a:r>
            <a:r>
              <a:rPr lang="en" sz="2000" b="0" i="0" u="none" strike="noStrike" cap="none" baseline="0" dirty="0">
                <a:solidFill>
                  <a:schemeClr val="dk1"/>
                </a:solidFill>
                <a:latin typeface="Calibri"/>
                <a:ea typeface="Calibri"/>
                <a:cs typeface="Calibri"/>
                <a:sym typeface="Calibri"/>
              </a:rPr>
              <a:t>ring it in to share with the class.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09" name="Shape 109"/>
          <p:cNvSpPr txBox="1"/>
          <p:nvPr/>
        </p:nvSpPr>
        <p:spPr>
          <a:xfrm>
            <a:off x="152400" y="1600200"/>
            <a:ext cx="8839199" cy="5045700"/>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dirty="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dirty="0">
                <a:solidFill>
                  <a:schemeClr val="dk1"/>
                </a:solidFill>
                <a:latin typeface="Calibri"/>
                <a:ea typeface="Calibri"/>
                <a:cs typeface="Calibri"/>
                <a:sym typeface="Calibri"/>
              </a:rPr>
              <a:t>An </a:t>
            </a:r>
            <a:r>
              <a:rPr lang="en" sz="2000" b="1" dirty="0">
                <a:solidFill>
                  <a:srgbClr val="FF0000"/>
                </a:solidFill>
                <a:latin typeface="Calibri"/>
                <a:ea typeface="Calibri"/>
                <a:cs typeface="Calibri"/>
                <a:sym typeface="Calibri"/>
              </a:rPr>
              <a:t>Participial Phrase</a:t>
            </a:r>
            <a:r>
              <a:rPr lang="en" sz="2000" b="1" i="0" u="none" strike="noStrike" cap="none" baseline="0" dirty="0">
                <a:solidFill>
                  <a:srgbClr val="FF0000"/>
                </a:solidFill>
                <a:latin typeface="Calibri"/>
                <a:ea typeface="Calibri"/>
                <a:cs typeface="Calibri"/>
                <a:sym typeface="Calibri"/>
              </a:rPr>
              <a:t> </a:t>
            </a:r>
            <a:r>
              <a:rPr lang="en" sz="2000" b="1" dirty="0">
                <a:solidFill>
                  <a:schemeClr val="dk1"/>
                </a:solidFill>
                <a:latin typeface="Calibri"/>
                <a:ea typeface="Calibri"/>
                <a:cs typeface="Calibri"/>
                <a:sym typeface="Calibri"/>
              </a:rPr>
              <a:t>is a </a:t>
            </a:r>
            <a:r>
              <a:rPr lang="en" sz="2000" b="1" dirty="0">
                <a:solidFill>
                  <a:srgbClr val="FF0000"/>
                </a:solidFill>
                <a:latin typeface="Calibri"/>
                <a:ea typeface="Calibri"/>
                <a:cs typeface="Calibri"/>
                <a:sym typeface="Calibri"/>
              </a:rPr>
              <a:t>verb</a:t>
            </a:r>
            <a:r>
              <a:rPr lang="en" sz="2000" b="1" dirty="0">
                <a:solidFill>
                  <a:schemeClr val="dk1"/>
                </a:solidFill>
                <a:latin typeface="Calibri"/>
                <a:ea typeface="Calibri"/>
                <a:cs typeface="Calibri"/>
                <a:sym typeface="Calibri"/>
              </a:rPr>
              <a:t> that also works like another part of speech.  Participles show action, so they act like verbs, but they also describe, so they act like </a:t>
            </a:r>
            <a:r>
              <a:rPr lang="en" sz="2000" b="1" dirty="0">
                <a:solidFill>
                  <a:srgbClr val="FF0000"/>
                </a:solidFill>
                <a:latin typeface="Calibri"/>
                <a:ea typeface="Calibri"/>
                <a:cs typeface="Calibri"/>
                <a:sym typeface="Calibri"/>
              </a:rPr>
              <a:t>adjectives</a:t>
            </a:r>
            <a:r>
              <a:rPr lang="en" sz="2000" b="1" dirty="0">
                <a:solidFill>
                  <a:schemeClr val="dk1"/>
                </a:solidFill>
                <a:latin typeface="Calibri"/>
                <a:ea typeface="Calibri"/>
                <a:cs typeface="Calibri"/>
                <a:sym typeface="Calibri"/>
              </a:rPr>
              <a:t>.</a:t>
            </a:r>
          </a:p>
          <a:p>
            <a:endParaRPr lang="en" sz="2000" b="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dirty="0">
                <a:solidFill>
                  <a:srgbClr val="FF0000"/>
                </a:solidFill>
                <a:latin typeface="Calibri"/>
                <a:ea typeface="Calibri"/>
                <a:cs typeface="Calibri"/>
                <a:sym typeface="Calibri"/>
              </a:rPr>
              <a:t>Present participles</a:t>
            </a:r>
            <a:r>
              <a:rPr lang="en" sz="2000" b="1" dirty="0">
                <a:latin typeface="Calibri"/>
                <a:ea typeface="Calibri"/>
                <a:cs typeface="Calibri"/>
                <a:sym typeface="Calibri"/>
              </a:rPr>
              <a:t> always end in</a:t>
            </a:r>
            <a:r>
              <a:rPr lang="en" sz="2000" b="1" dirty="0">
                <a:solidFill>
                  <a:srgbClr val="FF0000"/>
                </a:solidFill>
                <a:latin typeface="Calibri"/>
                <a:ea typeface="Calibri"/>
                <a:cs typeface="Calibri"/>
                <a:sym typeface="Calibri"/>
              </a:rPr>
              <a:t> -ing.</a:t>
            </a:r>
            <a:r>
              <a:rPr lang="en" sz="2000" b="1" dirty="0">
                <a:latin typeface="Calibri"/>
                <a:ea typeface="Calibri"/>
                <a:cs typeface="Calibri"/>
                <a:sym typeface="Calibri"/>
              </a:rPr>
              <a:t>  Unlike </a:t>
            </a:r>
            <a:r>
              <a:rPr lang="en" sz="2000" b="1" dirty="0" smtClean="0">
                <a:latin typeface="Calibri"/>
                <a:ea typeface="Calibri"/>
                <a:cs typeface="Calibri"/>
                <a:sym typeface="Calibri"/>
              </a:rPr>
              <a:t>-ing </a:t>
            </a:r>
            <a:r>
              <a:rPr lang="en" sz="2000" b="1" dirty="0">
                <a:latin typeface="Calibri"/>
                <a:ea typeface="Calibri"/>
                <a:cs typeface="Calibri"/>
                <a:sym typeface="Calibri"/>
              </a:rPr>
              <a:t>main verbs, which cannot be removed from a sentence, participles are </a:t>
            </a:r>
            <a:r>
              <a:rPr lang="en" sz="2000" b="1" dirty="0">
                <a:solidFill>
                  <a:srgbClr val="FF0000"/>
                </a:solidFill>
                <a:latin typeface="Calibri"/>
                <a:ea typeface="Calibri"/>
                <a:cs typeface="Calibri"/>
                <a:sym typeface="Calibri"/>
              </a:rPr>
              <a:t>removable</a:t>
            </a:r>
            <a:r>
              <a:rPr lang="en" sz="2000" b="1" dirty="0">
                <a:latin typeface="Calibri"/>
                <a:ea typeface="Calibri"/>
                <a:cs typeface="Calibri"/>
                <a:sym typeface="Calibri"/>
              </a:rPr>
              <a:t>.</a:t>
            </a: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pPr marR="0" lvl="0" algn="l" rtl="0">
              <a:spcBef>
                <a:spcPts val="0"/>
              </a:spcBef>
              <a:spcAft>
                <a:spcPts val="0"/>
              </a:spcAft>
              <a:buNone/>
            </a:pPr>
            <a:r>
              <a:rPr lang="en" sz="2000" b="1" u="sng" dirty="0">
                <a:latin typeface="Calibri"/>
                <a:ea typeface="Calibri"/>
                <a:cs typeface="Calibri"/>
                <a:sym typeface="Calibri"/>
              </a:rPr>
              <a:t>Example: </a:t>
            </a:r>
          </a:p>
          <a:p>
            <a:pPr marR="0" lvl="0" algn="l" rtl="0">
              <a:spcBef>
                <a:spcPts val="0"/>
              </a:spcBef>
              <a:spcAft>
                <a:spcPts val="0"/>
              </a:spcAft>
              <a:buNone/>
            </a:pPr>
            <a:r>
              <a:rPr lang="en" sz="2000" b="1" dirty="0">
                <a:latin typeface="Calibri"/>
                <a:ea typeface="Calibri"/>
                <a:cs typeface="Calibri"/>
                <a:sym typeface="Calibri"/>
              </a:rPr>
              <a:t>Verb (not removable):</a:t>
            </a:r>
            <a:r>
              <a:rPr lang="en" sz="2000" b="1" dirty="0">
                <a:solidFill>
                  <a:srgbClr val="FF0000"/>
                </a:solidFill>
                <a:latin typeface="Calibri"/>
                <a:ea typeface="Calibri"/>
                <a:cs typeface="Calibri"/>
                <a:sym typeface="Calibri"/>
              </a:rPr>
              <a:t> </a:t>
            </a:r>
            <a:r>
              <a:rPr lang="en" sz="2000" b="1" dirty="0">
                <a:latin typeface="Calibri"/>
                <a:ea typeface="Calibri"/>
                <a:cs typeface="Calibri"/>
                <a:sym typeface="Calibri"/>
              </a:rPr>
              <a:t>He was </a:t>
            </a:r>
            <a:r>
              <a:rPr lang="en" sz="2000" b="1" u="sng" dirty="0">
                <a:latin typeface="Calibri"/>
                <a:ea typeface="Calibri"/>
                <a:cs typeface="Calibri"/>
                <a:sym typeface="Calibri"/>
              </a:rPr>
              <a:t>clearing his throat loudly</a:t>
            </a:r>
            <a:r>
              <a:rPr lang="en" sz="2000" b="1" dirty="0">
                <a:latin typeface="Calibri"/>
                <a:ea typeface="Calibri"/>
                <a:cs typeface="Calibri"/>
                <a:sym typeface="Calibri"/>
              </a:rPr>
              <a:t>.</a:t>
            </a:r>
          </a:p>
          <a:p>
            <a:pPr marR="0" lvl="0" algn="l" rtl="0">
              <a:spcBef>
                <a:spcPts val="0"/>
              </a:spcBef>
              <a:spcAft>
                <a:spcPts val="0"/>
              </a:spcAft>
              <a:buNone/>
            </a:pPr>
            <a:r>
              <a:rPr lang="en" sz="2000" b="1" dirty="0">
                <a:latin typeface="Calibri"/>
                <a:ea typeface="Calibri"/>
                <a:cs typeface="Calibri"/>
                <a:sym typeface="Calibri"/>
              </a:rPr>
              <a:t>Present Participle (verbal, removable): </a:t>
            </a:r>
            <a:r>
              <a:rPr lang="en" sz="2000" b="1" dirty="0">
                <a:solidFill>
                  <a:srgbClr val="FF0000"/>
                </a:solidFill>
                <a:latin typeface="Calibri"/>
                <a:ea typeface="Calibri"/>
                <a:cs typeface="Calibri"/>
                <a:sym typeface="Calibri"/>
              </a:rPr>
              <a:t> Clearing his throat loudly</a:t>
            </a:r>
            <a:r>
              <a:rPr lang="en" sz="2000" b="1" dirty="0">
                <a:latin typeface="Calibri"/>
                <a:ea typeface="Calibri"/>
                <a:cs typeface="Calibri"/>
                <a:sym typeface="Calibri"/>
              </a:rPr>
              <a:t>, he stepped out from behind the bookshelves.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16" name="Shape 116"/>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20" name="Shape 120"/>
          <p:cNvSpPr txBox="1"/>
          <p:nvPr/>
        </p:nvSpPr>
        <p:spPr>
          <a:xfrm>
            <a:off x="152400" y="1600200"/>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algn="l" rtl="0">
              <a:spcBef>
                <a:spcPts val="0"/>
              </a:spcBef>
              <a:spcAft>
                <a:spcPts val="0"/>
              </a:spcAft>
              <a:buNone/>
            </a:pPr>
            <a:r>
              <a:rPr lang="en" sz="2000" b="1" u="sng" dirty="0">
                <a:solidFill>
                  <a:schemeClr val="dk1"/>
                </a:solidFill>
                <a:latin typeface="Calibri"/>
                <a:ea typeface="Calibri"/>
                <a:cs typeface="Calibri"/>
                <a:sym typeface="Calibri"/>
              </a:rPr>
              <a:t>
The Difference between present participles nad gerunds:  </a:t>
            </a:r>
          </a:p>
          <a:p>
            <a:pPr marR="0" lvl="0" algn="l" rtl="0">
              <a:spcBef>
                <a:spcPts val="0"/>
              </a:spcBef>
              <a:spcAft>
                <a:spcPts val="0"/>
              </a:spcAft>
              <a:buNone/>
            </a:pPr>
            <a:r>
              <a:rPr lang="en" sz="2000" b="1" dirty="0">
                <a:solidFill>
                  <a:schemeClr val="dk1"/>
                </a:solidFill>
                <a:latin typeface="Calibri"/>
                <a:ea typeface="Calibri"/>
                <a:cs typeface="Calibri"/>
                <a:sym typeface="Calibri"/>
              </a:rPr>
              <a:t>Like present participles, </a:t>
            </a:r>
            <a:r>
              <a:rPr lang="en" sz="2000" b="1" dirty="0">
                <a:solidFill>
                  <a:srgbClr val="FF0000"/>
                </a:solidFill>
                <a:latin typeface="Calibri"/>
                <a:ea typeface="Calibri"/>
                <a:cs typeface="Calibri"/>
                <a:sym typeface="Calibri"/>
              </a:rPr>
              <a:t>gerunds</a:t>
            </a:r>
            <a:r>
              <a:rPr lang="en" sz="2000" b="1" dirty="0">
                <a:solidFill>
                  <a:schemeClr val="dk1"/>
                </a:solidFill>
                <a:latin typeface="Calibri"/>
                <a:ea typeface="Calibri"/>
                <a:cs typeface="Calibri"/>
                <a:sym typeface="Calibri"/>
              </a:rPr>
              <a:t> (pages 54-57) are verbals that also end in </a:t>
            </a:r>
            <a:r>
              <a:rPr lang="en" sz="2000" b="1" dirty="0" smtClean="0">
                <a:solidFill>
                  <a:schemeClr val="dk1"/>
                </a:solidFill>
                <a:latin typeface="Calibri"/>
                <a:ea typeface="Calibri"/>
                <a:cs typeface="Calibri"/>
                <a:sym typeface="Calibri"/>
              </a:rPr>
              <a:t>-ing</a:t>
            </a:r>
            <a:r>
              <a:rPr lang="en" sz="2000" b="1" dirty="0">
                <a:solidFill>
                  <a:schemeClr val="dk1"/>
                </a:solidFill>
                <a:latin typeface="Calibri"/>
                <a:ea typeface="Calibri"/>
                <a:cs typeface="Calibri"/>
                <a:sym typeface="Calibri"/>
              </a:rPr>
              <a:t>, but it is easy to tell the difference.  Present participles are removable sentence parts; gerunds are</a:t>
            </a:r>
            <a:r>
              <a:rPr lang="en" sz="2000" b="1" dirty="0">
                <a:solidFill>
                  <a:srgbClr val="FF0000"/>
                </a:solidFill>
                <a:latin typeface="Calibri"/>
                <a:ea typeface="Calibri"/>
                <a:cs typeface="Calibri"/>
                <a:sym typeface="Calibri"/>
              </a:rPr>
              <a:t> not</a:t>
            </a:r>
            <a:r>
              <a:rPr lang="en" sz="2000" b="1" dirty="0">
                <a:solidFill>
                  <a:schemeClr val="dk1"/>
                </a:solidFill>
                <a:latin typeface="Calibri"/>
                <a:ea typeface="Calibri"/>
                <a:cs typeface="Calibri"/>
                <a:sym typeface="Calibri"/>
              </a:rPr>
              <a:t>.  </a:t>
            </a:r>
          </a:p>
          <a:p>
            <a:endParaRPr lang="en" sz="2000" b="1" dirty="0">
              <a:solidFill>
                <a:schemeClr val="dk1"/>
              </a:solidFill>
              <a:latin typeface="Calibri"/>
              <a:ea typeface="Calibri"/>
              <a:cs typeface="Calibri"/>
              <a:sym typeface="Calibri"/>
            </a:endParaRPr>
          </a:p>
          <a:p>
            <a:pPr marR="0" lvl="0" algn="l" rtl="0">
              <a:spcBef>
                <a:spcPts val="0"/>
              </a:spcBef>
              <a:spcAft>
                <a:spcPts val="0"/>
              </a:spcAft>
              <a:buNone/>
            </a:pPr>
            <a:r>
              <a:rPr lang="en" sz="2000" b="1" dirty="0">
                <a:solidFill>
                  <a:schemeClr val="dk1"/>
                </a:solidFill>
                <a:latin typeface="Calibri"/>
                <a:ea typeface="Calibri"/>
                <a:cs typeface="Calibri"/>
                <a:sym typeface="Calibri"/>
              </a:rPr>
              <a:t>Example: </a:t>
            </a:r>
          </a:p>
          <a:p>
            <a:pPr marR="0" lvl="0" algn="l" rtl="0">
              <a:spcBef>
                <a:spcPts val="0"/>
              </a:spcBef>
              <a:spcAft>
                <a:spcPts val="0"/>
              </a:spcAft>
              <a:buNone/>
            </a:pPr>
            <a:r>
              <a:rPr lang="en" sz="2000" b="1" dirty="0">
                <a:solidFill>
                  <a:schemeClr val="dk1"/>
                </a:solidFill>
                <a:latin typeface="Calibri"/>
                <a:ea typeface="Calibri"/>
                <a:cs typeface="Calibri"/>
                <a:sym typeface="Calibri"/>
              </a:rPr>
              <a:t>Participial Phrase: </a:t>
            </a:r>
          </a:p>
          <a:p>
            <a:pPr marR="0" lvl="0" algn="l" rtl="0">
              <a:spcBef>
                <a:spcPts val="0"/>
              </a:spcBef>
              <a:spcAft>
                <a:spcPts val="0"/>
              </a:spcAft>
              <a:buNone/>
            </a:pPr>
            <a:r>
              <a:rPr lang="en" sz="2000" b="1" u="sng" dirty="0">
                <a:solidFill>
                  <a:srgbClr val="FF0000"/>
                </a:solidFill>
                <a:latin typeface="Calibri"/>
                <a:ea typeface="Calibri"/>
                <a:cs typeface="Calibri"/>
                <a:sym typeface="Calibri"/>
              </a:rPr>
              <a:t>Feeling so much better after the nap</a:t>
            </a:r>
            <a:r>
              <a:rPr lang="en" sz="2000" b="1" dirty="0">
                <a:solidFill>
                  <a:schemeClr val="dk1"/>
                </a:solidFill>
                <a:latin typeface="Calibri"/>
                <a:ea typeface="Calibri"/>
                <a:cs typeface="Calibri"/>
                <a:sym typeface="Calibri"/>
              </a:rPr>
              <a:t>, Gunster dressed and went out.  </a:t>
            </a:r>
          </a:p>
          <a:p>
            <a:endParaRPr lang="en" sz="2000" b="1" dirty="0">
              <a:solidFill>
                <a:schemeClr val="dk1"/>
              </a:solidFill>
              <a:latin typeface="Calibri"/>
              <a:ea typeface="Calibri"/>
              <a:cs typeface="Calibri"/>
              <a:sym typeface="Calibri"/>
            </a:endParaRPr>
          </a:p>
          <a:p>
            <a:pPr marR="0" lvl="0" algn="l" rtl="0">
              <a:spcBef>
                <a:spcPts val="0"/>
              </a:spcBef>
              <a:spcAft>
                <a:spcPts val="0"/>
              </a:spcAft>
              <a:buNone/>
            </a:pPr>
            <a:r>
              <a:rPr lang="en" sz="2000" b="1" dirty="0">
                <a:solidFill>
                  <a:schemeClr val="dk1"/>
                </a:solidFill>
                <a:latin typeface="Calibri"/>
                <a:ea typeface="Calibri"/>
                <a:cs typeface="Calibri"/>
                <a:sym typeface="Calibri"/>
              </a:rPr>
              <a:t>Gerund: </a:t>
            </a:r>
          </a:p>
          <a:p>
            <a:pPr marR="0" lvl="0" algn="l" rtl="0">
              <a:spcBef>
                <a:spcPts val="0"/>
              </a:spcBef>
              <a:spcAft>
                <a:spcPts val="0"/>
              </a:spcAft>
              <a:buNone/>
            </a:pPr>
            <a:r>
              <a:rPr lang="en" sz="2000" b="1" dirty="0">
                <a:solidFill>
                  <a:schemeClr val="dk1"/>
                </a:solidFill>
                <a:latin typeface="Calibri"/>
                <a:ea typeface="Calibri"/>
                <a:cs typeface="Calibri"/>
                <a:sym typeface="Calibri"/>
              </a:rPr>
              <a:t>Feeling so much better after the nap relieved Gunster.</a:t>
            </a:r>
          </a:p>
          <a:p>
            <a:endParaRPr lang="en" sz="2000" b="1"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27" name="Shape 12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31" name="Shape 131"/>
          <p:cNvSpPr txBox="1"/>
          <p:nvPr/>
        </p:nvSpPr>
        <p:spPr>
          <a:xfrm>
            <a:off x="152400" y="1600200"/>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rtl="0">
              <a:spcBef>
                <a:spcPts val="0"/>
              </a:spcBef>
              <a:spcAft>
                <a:spcPts val="0"/>
              </a:spcAft>
              <a:buNone/>
            </a:pPr>
            <a:r>
              <a:rPr lang="en" sz="2000" b="1" u="sng">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Past Participles usually end in </a:t>
            </a:r>
            <a:r>
              <a:rPr lang="en" sz="2000" b="1">
                <a:solidFill>
                  <a:srgbClr val="FF0000"/>
                </a:solidFill>
                <a:latin typeface="Calibri"/>
                <a:ea typeface="Calibri"/>
                <a:cs typeface="Calibri"/>
                <a:sym typeface="Calibri"/>
              </a:rPr>
              <a:t>-ed.</a:t>
            </a:r>
            <a:r>
              <a:rPr lang="en" sz="2000" b="1">
                <a:solidFill>
                  <a:schemeClr val="dk1"/>
                </a:solidFill>
                <a:latin typeface="Calibri"/>
                <a:ea typeface="Calibri"/>
                <a:cs typeface="Calibri"/>
                <a:sym typeface="Calibri"/>
              </a:rPr>
              <a:t>  Unlike main verbs, which cannot be removed from a sentence, </a:t>
            </a:r>
            <a:r>
              <a:rPr lang="en" sz="2000" b="1">
                <a:solidFill>
                  <a:srgbClr val="FF0000"/>
                </a:solidFill>
                <a:latin typeface="Calibri"/>
                <a:ea typeface="Calibri"/>
                <a:cs typeface="Calibri"/>
                <a:sym typeface="Calibri"/>
              </a:rPr>
              <a:t>past participles</a:t>
            </a:r>
            <a:r>
              <a:rPr lang="en" sz="2000" b="1">
                <a:solidFill>
                  <a:schemeClr val="dk1"/>
                </a:solidFill>
                <a:latin typeface="Calibri"/>
                <a:ea typeface="Calibri"/>
                <a:cs typeface="Calibri"/>
                <a:sym typeface="Calibri"/>
              </a:rPr>
              <a:t> </a:t>
            </a:r>
            <a:r>
              <a:rPr lang="en" sz="2000" b="1">
                <a:solidFill>
                  <a:srgbClr val="FF0000"/>
                </a:solidFill>
                <a:latin typeface="Calibri"/>
                <a:ea typeface="Calibri"/>
                <a:cs typeface="Calibri"/>
                <a:sym typeface="Calibri"/>
              </a:rPr>
              <a:t>are removable</a:t>
            </a:r>
            <a:r>
              <a:rPr lang="en" sz="2000" b="1">
                <a:solidFill>
                  <a:schemeClr val="dk1"/>
                </a:solidFill>
                <a:latin typeface="Calibri"/>
                <a:ea typeface="Calibri"/>
                <a:cs typeface="Calibri"/>
                <a:sym typeface="Calibri"/>
              </a:rPr>
              <a:t>.  </a:t>
            </a:r>
          </a:p>
          <a:p>
            <a:endParaRPr lang="en" sz="2000" b="1">
              <a:solidFill>
                <a:schemeClr val="dk1"/>
              </a:solidFill>
              <a:latin typeface="Calibri"/>
              <a:ea typeface="Calibri"/>
              <a:cs typeface="Calibri"/>
              <a:sym typeface="Calibri"/>
            </a:endParaRPr>
          </a:p>
          <a:p>
            <a:pPr marR="0" lvl="0" rtl="0">
              <a:spcBef>
                <a:spcPts val="0"/>
              </a:spcBef>
              <a:spcAft>
                <a:spcPts val="0"/>
              </a:spcAft>
              <a:buNone/>
            </a:pPr>
            <a:r>
              <a:rPr lang="en" sz="2000" b="1">
                <a:solidFill>
                  <a:schemeClr val="dk1"/>
                </a:solidFill>
                <a:latin typeface="Calibri"/>
                <a:ea typeface="Calibri"/>
                <a:cs typeface="Calibri"/>
                <a:sym typeface="Calibri"/>
              </a:rPr>
              <a:t>Note:  Most past participles end in -ed; others- by far the minority- end in </a:t>
            </a:r>
            <a:r>
              <a:rPr lang="en" sz="2000" b="1">
                <a:solidFill>
                  <a:srgbClr val="FF0000"/>
                </a:solidFill>
                <a:latin typeface="Calibri"/>
                <a:ea typeface="Calibri"/>
                <a:cs typeface="Calibri"/>
                <a:sym typeface="Calibri"/>
              </a:rPr>
              <a:t>-en</a:t>
            </a:r>
            <a:r>
              <a:rPr lang="en" sz="2000" b="1">
                <a:solidFill>
                  <a:schemeClr val="dk1"/>
                </a:solidFill>
                <a:latin typeface="Calibri"/>
                <a:ea typeface="Calibri"/>
                <a:cs typeface="Calibri"/>
                <a:sym typeface="Calibri"/>
              </a:rPr>
              <a:t> (forgiven) or end irregularly (sung). </a:t>
            </a:r>
          </a:p>
          <a:p>
            <a:endParaRPr lang="en" sz="2000" b="1">
              <a:solidFill>
                <a:schemeClr val="dk1"/>
              </a:solidFill>
              <a:latin typeface="Calibri"/>
              <a:ea typeface="Calibri"/>
              <a:cs typeface="Calibri"/>
              <a:sym typeface="Calibri"/>
            </a:endParaRPr>
          </a:p>
          <a:p>
            <a:pPr marR="0" lvl="0" rtl="0">
              <a:spcBef>
                <a:spcPts val="0"/>
              </a:spcBef>
              <a:spcAft>
                <a:spcPts val="0"/>
              </a:spcAft>
              <a:buNone/>
            </a:pPr>
            <a:r>
              <a:rPr lang="en" sz="2000" b="1">
                <a:solidFill>
                  <a:schemeClr val="dk1"/>
                </a:solidFill>
                <a:latin typeface="Calibri"/>
                <a:ea typeface="Calibri"/>
                <a:cs typeface="Calibri"/>
                <a:sym typeface="Calibri"/>
              </a:rPr>
              <a:t>Verb (not removable):  A wide pink ribbon was </a:t>
            </a:r>
            <a:r>
              <a:rPr lang="en" sz="2000" b="1" u="sng">
                <a:solidFill>
                  <a:schemeClr val="dk1"/>
                </a:solidFill>
                <a:latin typeface="Calibri"/>
                <a:ea typeface="Calibri"/>
                <a:cs typeface="Calibri"/>
                <a:sym typeface="Calibri"/>
              </a:rPr>
              <a:t>tied in back with a bow</a:t>
            </a:r>
            <a:r>
              <a:rPr lang="en" sz="2000" b="1">
                <a:solidFill>
                  <a:schemeClr val="dk1"/>
                </a:solidFill>
                <a:latin typeface="Calibri"/>
                <a:ea typeface="Calibri"/>
                <a:cs typeface="Calibri"/>
                <a:sym typeface="Calibri"/>
              </a:rPr>
              <a:t>.</a:t>
            </a:r>
          </a:p>
          <a:p>
            <a:endParaRPr lang="en" sz="2000" b="1">
              <a:solidFill>
                <a:schemeClr val="dk1"/>
              </a:solidFill>
              <a:latin typeface="Calibri"/>
              <a:ea typeface="Calibri"/>
              <a:cs typeface="Calibri"/>
              <a:sym typeface="Calibri"/>
            </a:endParaRPr>
          </a:p>
          <a:p>
            <a:pPr marR="0" lvl="0" rtl="0">
              <a:spcBef>
                <a:spcPts val="0"/>
              </a:spcBef>
              <a:spcAft>
                <a:spcPts val="0"/>
              </a:spcAft>
              <a:buNone/>
            </a:pPr>
            <a:r>
              <a:rPr lang="en" sz="2000" b="1">
                <a:solidFill>
                  <a:schemeClr val="dk1"/>
                </a:solidFill>
                <a:latin typeface="Calibri"/>
                <a:ea typeface="Calibri"/>
                <a:cs typeface="Calibri"/>
                <a:sym typeface="Calibri"/>
              </a:rPr>
              <a:t>Past Participle (verbal, removable):  Around her waist was a wide pink ribbon, </a:t>
            </a:r>
            <a:r>
              <a:rPr lang="en" sz="2000" b="1" u="sng">
                <a:solidFill>
                  <a:srgbClr val="FF0000"/>
                </a:solidFill>
                <a:latin typeface="Calibri"/>
                <a:ea typeface="Calibri"/>
                <a:cs typeface="Calibri"/>
                <a:sym typeface="Calibri"/>
              </a:rPr>
              <a:t>tied in back with a  bow.</a:t>
            </a:r>
          </a:p>
          <a:p>
            <a:endParaRPr lang="en" sz="2000" b="1" u="sng">
              <a:solidFill>
                <a:srgbClr val="FF0000"/>
              </a:solidFill>
              <a:latin typeface="Calibri"/>
              <a:ea typeface="Calibri"/>
              <a:cs typeface="Calibri"/>
              <a:sym typeface="Calibri"/>
            </a:endParaRPr>
          </a:p>
          <a:p>
            <a:endParaRPr lang="en" sz="2000" b="1" u="sng">
              <a:solidFill>
                <a:srgbClr val="FF0000"/>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p:nvPr/>
        </p:nvSpPr>
        <p:spPr>
          <a:xfrm>
            <a:off x="2667000" y="600075"/>
            <a:ext cx="5333999" cy="923999"/>
          </a:xfrm>
          <a:prstGeom prst="rect">
            <a:avLst/>
          </a:prstGeom>
          <a:solidFill>
            <a:schemeClr val="lt1">
              <a:alpha val="7451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a:solidFill>
                  <a:schemeClr val="dk1"/>
                </a:solidFill>
                <a:latin typeface="Calibri"/>
                <a:ea typeface="Calibri"/>
                <a:cs typeface="Calibri"/>
                <a:sym typeface="Calibri"/>
              </a:rPr>
              <a:t>Listen as I read each of the following sentences and note which adds detail and style to the sentences</a:t>
            </a:r>
            <a:r>
              <a:rPr lang="en" sz="1800" b="1" i="0" u="none" strike="noStrike" cap="none" baseline="0">
                <a:solidFill>
                  <a:schemeClr val="dk1"/>
                </a:solidFill>
                <a:latin typeface="Calibri"/>
                <a:ea typeface="Calibri"/>
                <a:cs typeface="Calibri"/>
                <a:sym typeface="Calibri"/>
              </a:rPr>
              <a:t>.</a:t>
            </a:r>
          </a:p>
        </p:txBody>
      </p:sp>
      <p:sp>
        <p:nvSpPr>
          <p:cNvPr id="138" name="Shape 13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SzPct val="25000"/>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42" name="Shape 142"/>
          <p:cNvSpPr txBox="1"/>
          <p:nvPr/>
        </p:nvSpPr>
        <p:spPr>
          <a:xfrm>
            <a:off x="152400" y="1589775"/>
            <a:ext cx="8839199" cy="5201400"/>
          </a:xfrm>
          <a:prstGeom prst="rect">
            <a:avLst/>
          </a:prstGeom>
          <a:solidFill>
            <a:schemeClr val="lt1">
              <a:alpha val="75690"/>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R="0" lvl="0" rtl="0">
              <a:spcBef>
                <a:spcPts val="0"/>
              </a:spcBef>
              <a:spcAft>
                <a:spcPts val="0"/>
              </a:spcAft>
              <a:buNone/>
            </a:pPr>
            <a:r>
              <a:rPr lang="en" sz="2000" b="1" u="sng" dirty="0">
                <a:solidFill>
                  <a:schemeClr val="dk1"/>
                </a:solidFill>
                <a:latin typeface="Calibri"/>
                <a:ea typeface="Calibri"/>
                <a:cs typeface="Calibri"/>
                <a:sym typeface="Calibri"/>
              </a:rPr>
              <a:t>
</a:t>
            </a:r>
            <a:r>
              <a:rPr lang="en" sz="2000" b="1" dirty="0">
                <a:latin typeface="Calibri"/>
                <a:ea typeface="Calibri"/>
                <a:cs typeface="Calibri"/>
                <a:sym typeface="Calibri"/>
              </a:rPr>
              <a:t>1a.  He stepped out from behind the bookshelves.</a:t>
            </a:r>
          </a:p>
          <a:p>
            <a:endParaRPr lang="en" sz="2000" b="1" dirty="0">
              <a:latin typeface="Calibri"/>
              <a:ea typeface="Calibri"/>
              <a:cs typeface="Calibri"/>
              <a:sym typeface="Calibri"/>
            </a:endParaRPr>
          </a:p>
          <a:p>
            <a:pPr marR="0" lvl="0" rtl="0">
              <a:spcBef>
                <a:spcPts val="0"/>
              </a:spcBef>
              <a:spcAft>
                <a:spcPts val="0"/>
              </a:spcAft>
              <a:buNone/>
            </a:pPr>
            <a:r>
              <a:rPr lang="en" sz="2000" b="1" dirty="0">
                <a:latin typeface="Calibri"/>
                <a:ea typeface="Calibri"/>
                <a:cs typeface="Calibri"/>
                <a:sym typeface="Calibri"/>
              </a:rPr>
              <a:t>1b.  </a:t>
            </a:r>
            <a:r>
              <a:rPr lang="en" sz="2000" b="1" u="sng" dirty="0">
                <a:solidFill>
                  <a:srgbClr val="FF0000"/>
                </a:solidFill>
                <a:latin typeface="Calibri"/>
                <a:ea typeface="Calibri"/>
                <a:cs typeface="Calibri"/>
                <a:sym typeface="Calibri"/>
              </a:rPr>
              <a:t>Clearing his throat loudly, </a:t>
            </a:r>
            <a:r>
              <a:rPr lang="en" sz="2000" b="1" dirty="0">
                <a:latin typeface="Calibri"/>
                <a:ea typeface="Calibri"/>
                <a:cs typeface="Calibri"/>
                <a:sym typeface="Calibri"/>
              </a:rPr>
              <a:t>he stepped out from behind the bookshelves.</a:t>
            </a: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endParaRPr lang="en" sz="2000" b="1" dirty="0">
              <a:latin typeface="Calibri"/>
              <a:ea typeface="Calibri"/>
              <a:cs typeface="Calibri"/>
              <a:sym typeface="Calibri"/>
            </a:endParaRPr>
          </a:p>
          <a:p>
            <a:pPr marR="0" lvl="0" rtl="0">
              <a:spcBef>
                <a:spcPts val="0"/>
              </a:spcBef>
              <a:spcAft>
                <a:spcPts val="0"/>
              </a:spcAft>
              <a:buNone/>
            </a:pPr>
            <a:r>
              <a:rPr lang="en" sz="2000" b="1" dirty="0">
                <a:latin typeface="Calibri"/>
                <a:ea typeface="Calibri"/>
                <a:cs typeface="Calibri"/>
                <a:sym typeface="Calibri"/>
              </a:rPr>
              <a:t>2a. She had her baseball glove in her mouth, and she was rocking back and forth.</a:t>
            </a:r>
          </a:p>
          <a:p>
            <a:endParaRPr lang="en" sz="2000" b="1" dirty="0">
              <a:latin typeface="Calibri"/>
              <a:ea typeface="Calibri"/>
              <a:cs typeface="Calibri"/>
              <a:sym typeface="Calibri"/>
            </a:endParaRPr>
          </a:p>
          <a:p>
            <a:pPr marR="0" lvl="0" rtl="0">
              <a:spcBef>
                <a:spcPts val="0"/>
              </a:spcBef>
              <a:spcAft>
                <a:spcPts val="0"/>
              </a:spcAft>
              <a:buNone/>
            </a:pPr>
            <a:r>
              <a:rPr lang="en" sz="2000" b="1" dirty="0">
                <a:latin typeface="Calibri"/>
                <a:ea typeface="Calibri"/>
                <a:cs typeface="Calibri"/>
                <a:sym typeface="Calibri"/>
              </a:rPr>
              <a:t>2b. </a:t>
            </a:r>
            <a:r>
              <a:rPr lang="en" sz="2000" b="1" u="sng" dirty="0">
                <a:solidFill>
                  <a:srgbClr val="FF0000"/>
                </a:solidFill>
                <a:latin typeface="Calibri"/>
                <a:ea typeface="Calibri"/>
                <a:cs typeface="Calibri"/>
                <a:sym typeface="Calibri"/>
              </a:rPr>
              <a:t>Curled up inside a big one-meter drainage pipe that ran under the road, </a:t>
            </a:r>
            <a:r>
              <a:rPr lang="en" sz="2000" b="1" dirty="0">
                <a:latin typeface="Calibri"/>
                <a:ea typeface="Calibri"/>
                <a:cs typeface="Calibri"/>
                <a:sym typeface="Calibri"/>
              </a:rPr>
              <a:t>she had her baseball glove in her mouth, and she was rocking back and forth</a:t>
            </a:r>
            <a:r>
              <a:rPr lang="en" sz="2000" b="1" u="sng" dirty="0">
                <a:solidFill>
                  <a:srgbClr val="FF0000"/>
                </a:solidFill>
                <a:latin typeface="Calibri"/>
                <a:ea typeface="Calibri"/>
                <a:cs typeface="Calibri"/>
                <a:sym typeface="Calibri"/>
              </a:rPr>
              <a:t>, banging her head repeatedly against the back of the pipe.</a:t>
            </a:r>
          </a:p>
          <a:p>
            <a:endParaRPr lang="en" sz="2000" b="1" u="sng" dirty="0">
              <a:solidFill>
                <a:srgbClr val="FF0000"/>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ubTitle" idx="1"/>
          </p:nvPr>
        </p:nvSpPr>
        <p:spPr>
          <a:xfrm>
            <a:off x="2590800" y="609600"/>
            <a:ext cx="5486399" cy="990599"/>
          </a:xfrm>
          <a:prstGeom prst="rect">
            <a:avLst/>
          </a:prstGeom>
          <a:solidFill>
            <a:schemeClr val="lt1">
              <a:alpha val="74509"/>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Match the Sentence with the</a:t>
            </a:r>
            <a:r>
              <a:rPr lang="en" sz="1800" b="1">
                <a:solidFill>
                  <a:schemeClr val="dk1"/>
                </a:solidFill>
              </a:rPr>
              <a:t> participial phrase</a:t>
            </a:r>
            <a:r>
              <a:rPr lang="en" sz="1800" b="1" i="0" u="none" strike="noStrike" cap="none" baseline="0">
                <a:solidFill>
                  <a:schemeClr val="dk1"/>
                </a:solidFill>
                <a:latin typeface="Calibri"/>
                <a:ea typeface="Calibri"/>
                <a:cs typeface="Calibri"/>
                <a:sym typeface="Calibri"/>
              </a:rPr>
              <a:t> that fits best.  Write down your Answers.</a:t>
            </a:r>
          </a:p>
        </p:txBody>
      </p:sp>
      <p:sp>
        <p:nvSpPr>
          <p:cNvPr id="149" name="Shape 149"/>
          <p:cNvSpPr txBox="1"/>
          <p:nvPr/>
        </p:nvSpPr>
        <p:spPr>
          <a:xfrm>
            <a:off x="76200" y="17526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Many birds and crocodiles swallowed small stones, which collected in a muscular pouch in the digestive tract, ___________________</a:t>
            </a:r>
            <a:r>
              <a:rPr lang="en" sz="1600" b="1" i="0" u="none" strike="noStrike" cap="none" baseline="0">
                <a:solidFill>
                  <a:schemeClr val="dk1"/>
                </a:solidFill>
                <a:latin typeface="Calibri"/>
                <a:ea typeface="Calibri"/>
                <a:cs typeface="Calibri"/>
                <a:sym typeface="Calibri"/>
              </a:rPr>
              <a:t>.  </a:t>
            </a:r>
          </a:p>
          <a:p>
            <a:pPr marL="342900" marR="0" lvl="0" indent="-342900" algn="r" rtl="0">
              <a:spcBef>
                <a:spcPts val="320"/>
              </a:spcBef>
              <a:spcAft>
                <a:spcPts val="0"/>
              </a:spcAft>
              <a:buClr>
                <a:srgbClr val="888888"/>
              </a:buClr>
              <a:buSzPct val="25000"/>
              <a:buFont typeface="Calibri"/>
              <a:buNone/>
            </a:pPr>
            <a:r>
              <a:rPr lang="en" b="1">
                <a:solidFill>
                  <a:schemeClr val="dk1"/>
                </a:solidFill>
                <a:latin typeface="Calibri"/>
                <a:ea typeface="Calibri"/>
                <a:cs typeface="Calibri"/>
                <a:sym typeface="Calibri"/>
              </a:rPr>
              <a:t>Michael Clinton, </a:t>
            </a:r>
            <a:r>
              <a:rPr lang="en" b="1" i="1">
                <a:solidFill>
                  <a:schemeClr val="dk1"/>
                </a:solidFill>
                <a:latin typeface="Calibri"/>
                <a:ea typeface="Calibri"/>
                <a:cs typeface="Calibri"/>
                <a:sym typeface="Calibri"/>
              </a:rPr>
              <a:t>Jurassic Park</a:t>
            </a:r>
            <a:r>
              <a:rPr lang="en" sz="1400" b="1" i="1" u="none" strike="noStrike" cap="none" baseline="0">
                <a:solidFill>
                  <a:schemeClr val="dk1"/>
                </a:solidFill>
                <a:latin typeface="Calibri"/>
                <a:ea typeface="Calibri"/>
                <a:cs typeface="Calibri"/>
                <a:sym typeface="Calibri"/>
              </a:rPr>
              <a:t> </a:t>
            </a:r>
          </a:p>
        </p:txBody>
      </p:sp>
      <p:sp>
        <p:nvSpPr>
          <p:cNvPr id="150" name="Shape 150"/>
          <p:cNvSpPr txBox="1"/>
          <p:nvPr/>
        </p:nvSpPr>
        <p:spPr>
          <a:xfrm>
            <a:off x="76200" y="2762250"/>
            <a:ext cx="6019799" cy="673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a:solidFill>
                  <a:schemeClr val="dk1"/>
                </a:solidFill>
                <a:latin typeface="Calibri"/>
                <a:ea typeface="Calibri"/>
                <a:cs typeface="Calibri"/>
                <a:sym typeface="Calibri"/>
              </a:rPr>
              <a:t>She was trying to teach me to smile, ________________________.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J.D. Salinger, </a:t>
            </a:r>
            <a:r>
              <a:rPr lang="en" b="1" i="1">
                <a:solidFill>
                  <a:schemeClr val="dk1"/>
                </a:solidFill>
                <a:latin typeface="Calibri"/>
                <a:ea typeface="Calibri"/>
                <a:cs typeface="Calibri"/>
                <a:sym typeface="Calibri"/>
              </a:rPr>
              <a:t>Raise High the Roof Beam, Carpenters</a:t>
            </a:r>
          </a:p>
        </p:txBody>
      </p:sp>
      <p:sp>
        <p:nvSpPr>
          <p:cNvPr id="151" name="Shape 151"/>
          <p:cNvSpPr txBox="1"/>
          <p:nvPr/>
        </p:nvSpPr>
        <p:spPr>
          <a:xfrm>
            <a:off x="76200" y="4515850"/>
            <a:ext cx="6019799" cy="673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4</a:t>
            </a:r>
            <a:r>
              <a:rPr lang="en" sz="1600" b="1" i="0" u="none" strike="noStrike" cap="none" baseline="0">
                <a:solidFill>
                  <a:srgbClr val="FF0000"/>
                </a:solidFill>
                <a:latin typeface="Calibri"/>
                <a:ea typeface="Calibri"/>
                <a:cs typeface="Calibri"/>
                <a:sym typeface="Calibri"/>
              </a:rPr>
              <a:t>.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__________________, Harry blinked and looked down at the floor.</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J.K. Rowling, </a:t>
            </a:r>
            <a:r>
              <a:rPr lang="en" b="1" i="1">
                <a:solidFill>
                  <a:schemeClr val="dk1"/>
                </a:solidFill>
                <a:latin typeface="Calibri"/>
                <a:ea typeface="Calibri"/>
                <a:cs typeface="Calibri"/>
                <a:sym typeface="Calibri"/>
              </a:rPr>
              <a:t>Harry Potter and the Goblet of Fire</a:t>
            </a:r>
          </a:p>
        </p:txBody>
      </p:sp>
      <p:sp>
        <p:nvSpPr>
          <p:cNvPr id="152" name="Shape 152"/>
          <p:cNvSpPr txBox="1"/>
          <p:nvPr/>
        </p:nvSpPr>
        <p:spPr>
          <a:xfrm>
            <a:off x="76200" y="35357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3</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Grampa, _____________________, had succeeded in buttoning the buttons of his blue shirt into the button-holes of his underwear.</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John Steinbeck,</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The Grapes of Wrath</a:t>
            </a:r>
          </a:p>
        </p:txBody>
      </p:sp>
      <p:graphicFrame>
        <p:nvGraphicFramePr>
          <p:cNvPr id="153" name="Shape 153"/>
          <p:cNvGraphicFramePr/>
          <p:nvPr/>
        </p:nvGraphicFramePr>
        <p:xfrm>
          <a:off x="6248400" y="1766888"/>
          <a:ext cx="2819400" cy="4497965"/>
        </p:xfrm>
        <a:graphic>
          <a:graphicData uri="http://schemas.openxmlformats.org/drawingml/2006/table">
            <a:tbl>
              <a:tblPr firstRow="1" bandRow="1">
                <a:noFill/>
                <a:tableStyleId>{7408CDD1-DEAB-41BF-8081-4A62496F9187}</a:tableStyleId>
              </a:tblPr>
              <a:tblGrid>
                <a:gridCol w="2819400"/>
              </a:tblGrid>
              <a:tr h="442575">
                <a:tc>
                  <a:txBody>
                    <a:bodyPr/>
                    <a:lstStyle/>
                    <a:p>
                      <a:pPr lvl="0" algn="ctr" rtl="0">
                        <a:buSzPct val="25000"/>
                        <a:buNone/>
                      </a:pPr>
                      <a:r>
                        <a:rPr lang="en" sz="1600"/>
                        <a:t>Delayed Adverb Bank</a:t>
                      </a:r>
                    </a:p>
                  </a:txBody>
                  <a:tcPr marL="91450" marR="91450" marT="45725" marB="45725">
                    <a:solidFill>
                      <a:srgbClr val="5F497A">
                        <a:alpha val="80000"/>
                      </a:srgbClr>
                    </a:solidFill>
                  </a:tcPr>
                </a:tc>
              </a:tr>
              <a:tr h="777625">
                <a:tc>
                  <a:txBody>
                    <a:bodyPr/>
                    <a:lstStyle/>
                    <a:p>
                      <a:pPr lvl="0" algn="l" rtl="0">
                        <a:spcBef>
                          <a:spcPts val="0"/>
                        </a:spcBef>
                        <a:spcAft>
                          <a:spcPts val="0"/>
                        </a:spcAft>
                        <a:buSzPct val="25000"/>
                        <a:buNone/>
                      </a:pPr>
                      <a:r>
                        <a:rPr lang="en" b="1"/>
                        <a:t>A. </a:t>
                      </a:r>
                      <a:r>
                        <a:rPr lang="en" b="1">
                          <a:solidFill>
                            <a:schemeClr val="dk1"/>
                          </a:solidFill>
                        </a:rPr>
                        <a:t>addicted to baseball</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B. blinded by the blaze of the spells that had blasted from every direction, deafened by a series of bangs</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t>C. called the gizzard</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D. spreading the muscles around my mouth with her fingers</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solidFill>
                            <a:schemeClr val="dk1"/>
                          </a:solidFill>
                        </a:rPr>
                        <a:t>E.  fumbling with his chest</a:t>
                      </a:r>
                    </a:p>
                  </a:txBody>
                  <a:tcPr marL="91450" marR="91450" marT="45725" marB="45725">
                    <a:solidFill>
                      <a:srgbClr val="CCC0D9">
                        <a:alpha val="80000"/>
                      </a:srgbClr>
                    </a:solidFill>
                  </a:tcPr>
                </a:tc>
              </a:tr>
            </a:tbl>
          </a:graphicData>
        </a:graphic>
      </p:graphicFrame>
      <p:sp>
        <p:nvSpPr>
          <p:cNvPr id="157" name="Shape 15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pic>
        <p:nvPicPr>
          <p:cNvPr id="159" name="Shape 159"/>
          <p:cNvPicPr preferRelativeResize="0"/>
          <p:nvPr/>
        </p:nvPicPr>
        <p:blipFill>
          <a:blip r:embed="rId3"/>
          <a:stretch>
            <a:fillRect/>
          </a:stretch>
        </p:blipFill>
        <p:spPr>
          <a:xfrm rot="1142258">
            <a:off x="266699" y="5965824"/>
            <a:ext cx="631824" cy="811212"/>
          </a:xfrm>
          <a:prstGeom prst="rect">
            <a:avLst/>
          </a:prstGeom>
        </p:spPr>
      </p:pic>
      <p:sp>
        <p:nvSpPr>
          <p:cNvPr id="160" name="Shape 160"/>
          <p:cNvSpPr txBox="1"/>
          <p:nvPr/>
        </p:nvSpPr>
        <p:spPr>
          <a:xfrm>
            <a:off x="76200" y="53188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a:solidFill>
                  <a:srgbClr val="FF0000"/>
                </a:solidFill>
                <a:latin typeface="Calibri"/>
                <a:ea typeface="Calibri"/>
                <a:cs typeface="Calibri"/>
                <a:sym typeface="Calibri"/>
              </a:rPr>
              <a:t>5</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His tutor, _______________________, listened to George’s violin with a radio earplug in place.</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Kenneth Brower,</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The Starship and the Canoe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Shape 16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69" name="Shape 169"/>
          <p:cNvSpPr txBox="1"/>
          <p:nvPr/>
        </p:nvSpPr>
        <p:spPr>
          <a:xfrm>
            <a:off x="2590800" y="649287"/>
            <a:ext cx="5486399" cy="646112"/>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Check your answers.</a:t>
            </a:r>
          </a:p>
        </p:txBody>
      </p:sp>
      <p:sp>
        <p:nvSpPr>
          <p:cNvPr id="170" name="Shape 170"/>
          <p:cNvSpPr txBox="1"/>
          <p:nvPr/>
        </p:nvSpPr>
        <p:spPr>
          <a:xfrm>
            <a:off x="2590800" y="1371600"/>
            <a:ext cx="23622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1</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 2</a:t>
            </a: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3</a:t>
            </a:r>
            <a:r>
              <a:rPr lang="en" sz="1800" b="1">
                <a:solidFill>
                  <a:schemeClr val="dk1"/>
                </a:solidFill>
                <a:latin typeface="Calibri"/>
                <a:ea typeface="Calibri"/>
                <a:cs typeface="Calibri"/>
                <a:sym typeface="Calibri"/>
              </a:rPr>
              <a:t>E</a:t>
            </a:r>
            <a:r>
              <a:rPr lang="en" sz="1800" b="1" i="0" u="none" strike="noStrike" cap="none" baseline="0">
                <a:solidFill>
                  <a:schemeClr val="dk1"/>
                </a:solidFill>
                <a:latin typeface="Calibri"/>
                <a:ea typeface="Calibri"/>
                <a:cs typeface="Calibri"/>
                <a:sym typeface="Calibri"/>
              </a:rPr>
              <a:t> – 4</a:t>
            </a:r>
            <a:r>
              <a:rPr lang="en" sz="1800" b="1">
                <a:solidFill>
                  <a:schemeClr val="dk1"/>
                </a:solidFill>
                <a:latin typeface="Calibri"/>
                <a:ea typeface="Calibri"/>
                <a:cs typeface="Calibri"/>
                <a:sym typeface="Calibri"/>
              </a:rPr>
              <a:t>B</a:t>
            </a:r>
            <a:r>
              <a:rPr lang="en" sz="1800" b="1" i="0" u="none" strike="noStrike" cap="none" baseline="0">
                <a:solidFill>
                  <a:schemeClr val="dk1"/>
                </a:solidFill>
                <a:latin typeface="Calibri"/>
                <a:ea typeface="Calibri"/>
                <a:cs typeface="Calibri"/>
                <a:sym typeface="Calibri"/>
              </a:rPr>
              <a:t> - 5A</a:t>
            </a:r>
          </a:p>
        </p:txBody>
      </p:sp>
      <p:pic>
        <p:nvPicPr>
          <p:cNvPr id="171" name="Shape 171"/>
          <p:cNvPicPr preferRelativeResize="0"/>
          <p:nvPr/>
        </p:nvPicPr>
        <p:blipFill>
          <a:blip r:embed="rId3"/>
          <a:stretch>
            <a:fillRect/>
          </a:stretch>
        </p:blipFill>
        <p:spPr>
          <a:xfrm rot="1142258">
            <a:off x="1692274" y="690563"/>
            <a:ext cx="631824" cy="811212"/>
          </a:xfrm>
          <a:prstGeom prst="rect">
            <a:avLst/>
          </a:prstGeom>
        </p:spPr>
      </p:pic>
      <p:sp>
        <p:nvSpPr>
          <p:cNvPr id="172" name="Shape 172"/>
          <p:cNvSpPr txBox="1"/>
          <p:nvPr/>
        </p:nvSpPr>
        <p:spPr>
          <a:xfrm>
            <a:off x="152400" y="3162300"/>
            <a:ext cx="8763000" cy="6095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She was trying to teach me to smile, </a:t>
            </a:r>
            <a:r>
              <a:rPr lang="en" sz="1600" b="1" u="sng">
                <a:solidFill>
                  <a:srgbClr val="FF0000"/>
                </a:solidFill>
                <a:latin typeface="Calibri"/>
                <a:ea typeface="Calibri"/>
                <a:cs typeface="Calibri"/>
                <a:sym typeface="Calibri"/>
              </a:rPr>
              <a:t>spreading the muscles around my mouth with her fingers.</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J.D. Salinger, </a:t>
            </a:r>
            <a:r>
              <a:rPr lang="en" b="1" i="1">
                <a:solidFill>
                  <a:schemeClr val="dk1"/>
                </a:solidFill>
                <a:latin typeface="Calibri"/>
                <a:ea typeface="Calibri"/>
                <a:cs typeface="Calibri"/>
                <a:sym typeface="Calibri"/>
              </a:rPr>
              <a:t>Raise High the Roof Beam, Carpenters</a:t>
            </a:r>
          </a:p>
          <a:p>
            <a:endParaRPr lang="en" b="1" i="1">
              <a:solidFill>
                <a:schemeClr val="dk1"/>
              </a:solidFill>
              <a:latin typeface="Calibri"/>
              <a:ea typeface="Calibri"/>
              <a:cs typeface="Calibri"/>
              <a:sym typeface="Calibri"/>
            </a:endParaRPr>
          </a:p>
        </p:txBody>
      </p:sp>
      <p:sp>
        <p:nvSpPr>
          <p:cNvPr id="173" name="Shape 173"/>
          <p:cNvSpPr txBox="1"/>
          <p:nvPr/>
        </p:nvSpPr>
        <p:spPr>
          <a:xfrm>
            <a:off x="152400" y="3870275"/>
            <a:ext cx="8763000" cy="9333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3. </a:t>
            </a:r>
            <a:r>
              <a:rPr lang="en" sz="1600" b="1">
                <a:solidFill>
                  <a:schemeClr val="dk1"/>
                </a:solidFill>
                <a:latin typeface="Calibri"/>
                <a:ea typeface="Calibri"/>
                <a:cs typeface="Calibri"/>
                <a:sym typeface="Calibri"/>
              </a:rPr>
              <a:t>Grampa, </a:t>
            </a:r>
            <a:r>
              <a:rPr lang="en" sz="1600" b="1" u="sng">
                <a:solidFill>
                  <a:srgbClr val="FF0000"/>
                </a:solidFill>
                <a:latin typeface="Calibri"/>
                <a:ea typeface="Calibri"/>
                <a:cs typeface="Calibri"/>
                <a:sym typeface="Calibri"/>
              </a:rPr>
              <a:t>fumbling with his chest</a:t>
            </a:r>
            <a:r>
              <a:rPr lang="en" sz="1600" b="1">
                <a:solidFill>
                  <a:schemeClr val="dk1"/>
                </a:solidFill>
                <a:latin typeface="Calibri"/>
                <a:ea typeface="Calibri"/>
                <a:cs typeface="Calibri"/>
                <a:sym typeface="Calibri"/>
              </a:rPr>
              <a:t>, had succeeded in buttoning the buttons of his blue shirt into the button-holes of his underwear.</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John Steinbeck, </a:t>
            </a:r>
            <a:r>
              <a:rPr lang="en" b="1" i="1">
                <a:solidFill>
                  <a:schemeClr val="dk1"/>
                </a:solidFill>
                <a:latin typeface="Calibri"/>
                <a:ea typeface="Calibri"/>
                <a:cs typeface="Calibri"/>
                <a:sym typeface="Calibri"/>
              </a:rPr>
              <a:t>The Grapes of Wrath</a:t>
            </a:r>
          </a:p>
          <a:p>
            <a:endParaRPr lang="en" b="1" i="1">
              <a:solidFill>
                <a:schemeClr val="dk1"/>
              </a:solidFill>
              <a:latin typeface="Calibri"/>
              <a:ea typeface="Calibri"/>
              <a:cs typeface="Calibri"/>
              <a:sym typeface="Calibri"/>
            </a:endParaRPr>
          </a:p>
        </p:txBody>
      </p:sp>
      <p:sp>
        <p:nvSpPr>
          <p:cNvPr id="174" name="Shape 174"/>
          <p:cNvSpPr txBox="1"/>
          <p:nvPr/>
        </p:nvSpPr>
        <p:spPr>
          <a:xfrm>
            <a:off x="152400" y="48975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4. </a:t>
            </a:r>
            <a:r>
              <a:rPr lang="en" sz="1600" b="1" u="sng">
                <a:solidFill>
                  <a:srgbClr val="FF0000"/>
                </a:solidFill>
                <a:latin typeface="Calibri"/>
                <a:ea typeface="Calibri"/>
                <a:cs typeface="Calibri"/>
                <a:sym typeface="Calibri"/>
              </a:rPr>
              <a:t>Blinded by the blaze of the spells that had blasted from every direction</a:t>
            </a:r>
            <a:r>
              <a:rPr lang="en" sz="1600" b="1">
                <a:solidFill>
                  <a:srgbClr val="FF0000"/>
                </a:solidFill>
                <a:latin typeface="Calibri"/>
                <a:ea typeface="Calibri"/>
                <a:cs typeface="Calibri"/>
                <a:sym typeface="Calibri"/>
              </a:rPr>
              <a:t>, </a:t>
            </a:r>
            <a:r>
              <a:rPr lang="en" sz="1600" b="1" u="sng">
                <a:solidFill>
                  <a:srgbClr val="FF0000"/>
                </a:solidFill>
                <a:latin typeface="Calibri"/>
                <a:ea typeface="Calibri"/>
                <a:cs typeface="Calibri"/>
                <a:sym typeface="Calibri"/>
              </a:rPr>
              <a:t>deafened by a series of bangs</a:t>
            </a:r>
            <a:r>
              <a:rPr lang="en" sz="1600" b="1">
                <a:solidFill>
                  <a:schemeClr val="dk1"/>
                </a:solidFill>
                <a:latin typeface="Calibri"/>
                <a:ea typeface="Calibri"/>
                <a:cs typeface="Calibri"/>
                <a:sym typeface="Calibri"/>
              </a:rPr>
              <a:t>, Harry blinked and looked down at the floor.</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J.K. Rowling, </a:t>
            </a:r>
            <a:r>
              <a:rPr lang="en" b="1" i="1">
                <a:solidFill>
                  <a:schemeClr val="dk1"/>
                </a:solidFill>
                <a:latin typeface="Calibri"/>
                <a:ea typeface="Calibri"/>
                <a:cs typeface="Calibri"/>
                <a:sym typeface="Calibri"/>
              </a:rPr>
              <a:t>Harry Potter and the Goblet of Fire</a:t>
            </a:r>
          </a:p>
          <a:p>
            <a:endParaRPr lang="en" b="1" i="1">
              <a:solidFill>
                <a:schemeClr val="dk1"/>
              </a:solidFill>
              <a:latin typeface="Calibri"/>
              <a:ea typeface="Calibri"/>
              <a:cs typeface="Calibri"/>
              <a:sym typeface="Calibri"/>
            </a:endParaRPr>
          </a:p>
        </p:txBody>
      </p:sp>
      <p:sp>
        <p:nvSpPr>
          <p:cNvPr id="175" name="Shape 175"/>
          <p:cNvSpPr txBox="1"/>
          <p:nvPr/>
        </p:nvSpPr>
        <p:spPr>
          <a:xfrm>
            <a:off x="152400" y="222885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Many birds and crocodiles swallowed small stones, which collected in a muscular pouch in the digestive tract,</a:t>
            </a:r>
            <a:r>
              <a:rPr lang="en" sz="1600" b="1" u="sng">
                <a:solidFill>
                  <a:srgbClr val="FF0000"/>
                </a:solidFill>
                <a:latin typeface="Calibri"/>
                <a:ea typeface="Calibri"/>
                <a:cs typeface="Calibri"/>
                <a:sym typeface="Calibri"/>
              </a:rPr>
              <a:t>called the gizzard.  </a:t>
            </a:r>
          </a:p>
          <a:p>
            <a:pPr marL="342900" lvl="0" algn="r" rtl="0">
              <a:spcBef>
                <a:spcPts val="320"/>
              </a:spcBef>
              <a:buClr>
                <a:srgbClr val="888888"/>
              </a:buClr>
              <a:buSzPct val="25000"/>
              <a:buFont typeface="Calibri"/>
              <a:buNone/>
            </a:pPr>
            <a:r>
              <a:rPr lang="en" b="1">
                <a:solidFill>
                  <a:schemeClr val="dk1"/>
                </a:solidFill>
                <a:latin typeface="Calibri"/>
                <a:ea typeface="Calibri"/>
                <a:cs typeface="Calibri"/>
                <a:sym typeface="Calibri"/>
              </a:rPr>
              <a:t>Michael Clinton, </a:t>
            </a:r>
            <a:r>
              <a:rPr lang="en" b="1" i="1">
                <a:solidFill>
                  <a:schemeClr val="dk1"/>
                </a:solidFill>
                <a:latin typeface="Calibri"/>
                <a:ea typeface="Calibri"/>
                <a:cs typeface="Calibri"/>
                <a:sym typeface="Calibri"/>
              </a:rPr>
              <a:t>Jurassic Park </a:t>
            </a:r>
          </a:p>
        </p:txBody>
      </p:sp>
      <p:sp>
        <p:nvSpPr>
          <p:cNvPr id="176" name="Shape 176"/>
          <p:cNvSpPr txBox="1"/>
          <p:nvPr/>
        </p:nvSpPr>
        <p:spPr>
          <a:xfrm>
            <a:off x="190500" y="58297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a:solidFill>
                  <a:srgbClr val="FF0000"/>
                </a:solidFill>
                <a:latin typeface="Calibri"/>
                <a:ea typeface="Calibri"/>
                <a:cs typeface="Calibri"/>
                <a:sym typeface="Calibri"/>
              </a:rPr>
              <a:t>5</a:t>
            </a:r>
            <a:r>
              <a:rPr lang="en" sz="1600" b="1" i="0" u="none" strike="noStrike" cap="none" baseline="0">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His tutor, </a:t>
            </a:r>
            <a:r>
              <a:rPr lang="en" sz="1600" b="1" u="sng">
                <a:solidFill>
                  <a:srgbClr val="FF0000"/>
                </a:solidFill>
                <a:latin typeface="Calibri"/>
                <a:ea typeface="Calibri"/>
                <a:cs typeface="Calibri"/>
                <a:sym typeface="Calibri"/>
              </a:rPr>
              <a:t>addicted to baseball</a:t>
            </a:r>
            <a:r>
              <a:rPr lang="en" sz="1600" b="1">
                <a:solidFill>
                  <a:schemeClr val="dk1"/>
                </a:solidFill>
                <a:latin typeface="Calibri"/>
                <a:ea typeface="Calibri"/>
                <a:cs typeface="Calibri"/>
                <a:sym typeface="Calibri"/>
              </a:rPr>
              <a:t>, listened to George’s violin with a radio earplug in place.</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Kenneth Brower, </a:t>
            </a:r>
            <a:r>
              <a:rPr lang="en" b="1" i="1">
                <a:solidFill>
                  <a:schemeClr val="dk1"/>
                </a:solidFill>
                <a:latin typeface="Calibri"/>
                <a:ea typeface="Calibri"/>
                <a:cs typeface="Calibri"/>
                <a:sym typeface="Calibri"/>
              </a:rPr>
              <a:t>The Starship and the Canoe</a:t>
            </a:r>
          </a:p>
          <a:p>
            <a:endParaRPr lang="en" b="1" i="1">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181" name="Shape 181"/>
          <p:cNvGraphicFramePr/>
          <p:nvPr/>
        </p:nvGraphicFramePr>
        <p:xfrm>
          <a:off x="152400" y="4215208"/>
          <a:ext cx="8839200" cy="2772760"/>
        </p:xfrm>
        <a:graphic>
          <a:graphicData uri="http://schemas.openxmlformats.org/drawingml/2006/table">
            <a:tbl>
              <a:tblPr firstRow="1" bandRow="1">
                <a:noFill/>
                <a:tableStyleId>{5BA3C841-6842-4ABF-B1C1-6C89ED67D82F}</a:tableStyleId>
              </a:tblPr>
              <a:tblGrid>
                <a:gridCol w="4419600"/>
                <a:gridCol w="4419600"/>
              </a:tblGrid>
              <a:tr h="377225">
                <a:tc gridSpan="2">
                  <a:txBody>
                    <a:bodyPr/>
                    <a:lstStyle/>
                    <a:p>
                      <a:pPr lvl="0" algn="ctr" rtl="0">
                        <a:buSzPct val="25000"/>
                        <a:buNone/>
                      </a:pPr>
                      <a:r>
                        <a:rPr lang="en" sz="200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on pieces of garbage</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C. the mice were dining</a:t>
                      </a: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chopping them with their teeth to soften them</a:t>
                      </a:r>
                    </a:p>
                    <a:p>
                      <a:endParaRPr lang="en" sz="1800" b="1">
                        <a:solidFill>
                          <a:schemeClr val="dk1"/>
                        </a:solidFill>
                      </a:endParaRPr>
                    </a:p>
                  </a:txBody>
                  <a:tcPr marL="91450" marR="91450" marT="45725" marB="45725">
                    <a:solidFill>
                      <a:srgbClr val="E5DFEC">
                        <a:alpha val="89803"/>
                      </a:srgbClr>
                    </a:solidFill>
                  </a:tcPr>
                </a:tc>
                <a:tc>
                  <a:txBody>
                    <a:bodyPr/>
                    <a:lstStyle/>
                    <a:p>
                      <a:pPr lvl="0" rtl="0">
                        <a:buClr>
                          <a:schemeClr val="dk1"/>
                        </a:buClr>
                        <a:buSzPct val="25000"/>
                        <a:buFont typeface="Arial"/>
                        <a:buNone/>
                      </a:pPr>
                      <a:r>
                        <a:rPr lang="en" sz="1800" b="1">
                          <a:solidFill>
                            <a:schemeClr val="dk1"/>
                          </a:solidFill>
                        </a:rPr>
                        <a:t>D. and sniffing them for fresh scents</a:t>
                      </a:r>
                    </a:p>
                    <a:p>
                      <a:endParaRPr lang="en" sz="1800" b="1">
                        <a:solidFill>
                          <a:schemeClr val="dk1"/>
                        </a:solidFill>
                      </a:endParaRPr>
                    </a:p>
                  </a:txBody>
                  <a:tcPr marL="91450" marR="91450" marT="45725" marB="45725">
                    <a:solidFill>
                      <a:srgbClr val="E5DFEC">
                        <a:alpha val="89803"/>
                      </a:srgbClr>
                    </a:solidFill>
                  </a:tcPr>
                </a:tc>
              </a:tr>
              <a:tr h="586150">
                <a:tc>
                  <a:txBody>
                    <a:bodyPr/>
                    <a:lstStyle/>
                    <a:p>
                      <a:endParaRP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82" name="Shape 182"/>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The elephant was tearing up bunches of grass, beating them against his knees to clean them and stuffing them into his mouth.</a:t>
            </a:r>
          </a:p>
          <a:p>
            <a:pPr marL="342900" marR="0" lvl="0" indent="-342900" algn="r"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a:t>
            </a:r>
            <a:r>
              <a:rPr lang="en" sz="1800" b="1">
                <a:solidFill>
                  <a:schemeClr val="dk1"/>
                </a:solidFill>
                <a:latin typeface="Calibri"/>
                <a:ea typeface="Calibri"/>
                <a:cs typeface="Calibri"/>
                <a:sym typeface="Calibri"/>
              </a:rPr>
              <a:t>George Orwell, </a:t>
            </a:r>
            <a:r>
              <a:rPr lang="en" sz="1800" b="1" i="1">
                <a:solidFill>
                  <a:schemeClr val="dk1"/>
                </a:solidFill>
                <a:latin typeface="Calibri"/>
                <a:ea typeface="Calibri"/>
                <a:cs typeface="Calibri"/>
                <a:sym typeface="Calibri"/>
              </a:rPr>
              <a:t>“Shooting an Elephant”</a:t>
            </a:r>
          </a:p>
        </p:txBody>
      </p:sp>
      <p:sp>
        <p:nvSpPr>
          <p:cNvPr id="187" name="Shape 18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88" name="Shape 188"/>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participial phrase in the sentence and scrambled list.  Next, unscramble and write out the sentence parts to imitate the model.  Finally, write your own imitation of the model and identify the participial phrase.</a:t>
            </a:r>
          </a:p>
        </p:txBody>
      </p:sp>
      <p:pic>
        <p:nvPicPr>
          <p:cNvPr id="189" name="Shape 189"/>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Shape 194"/>
          <p:cNvGrpSpPr/>
          <p:nvPr/>
        </p:nvGrpSpPr>
        <p:grpSpPr>
          <a:xfrm>
            <a:off x="106362" y="100013"/>
            <a:ext cx="1417636" cy="1357311"/>
            <a:chOff x="6382328" y="685800"/>
            <a:chExt cx="1417320" cy="1357607"/>
          </a:xfrm>
        </p:grpSpPr>
        <p:pic>
          <p:nvPicPr>
            <p:cNvPr id="195" name="Shape 195"/>
            <p:cNvPicPr preferRelativeResize="0"/>
            <p:nvPr/>
          </p:nvPicPr>
          <p:blipFill>
            <a:blip r:embed="rId3"/>
            <a:stretch>
              <a:fillRect/>
            </a:stretch>
          </p:blipFill>
          <p:spPr>
            <a:xfrm>
              <a:off x="6400800" y="685800"/>
              <a:ext cx="1371599" cy="914400"/>
            </a:xfrm>
            <a:prstGeom prst="rect">
              <a:avLst/>
            </a:prstGeom>
          </p:spPr>
        </p:pic>
        <p:sp>
          <p:nvSpPr>
            <p:cNvPr id="196" name="Shape 196"/>
            <p:cNvSpPr txBox="1"/>
            <p:nvPr/>
          </p:nvSpPr>
          <p:spPr>
            <a:xfrm>
              <a:off x="6382328" y="1627391"/>
              <a:ext cx="1417320" cy="416015"/>
            </a:xfrm>
            <a:prstGeom prst="rect">
              <a:avLst/>
            </a:prstGeom>
            <a:solidFill>
              <a:schemeClr val="lt1"/>
            </a:solidFill>
            <a:ln w="38100"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1050" b="0" i="0" u="none" strike="noStrike" cap="none" baseline="0">
                  <a:solidFill>
                    <a:schemeClr val="dk1"/>
                  </a:solidFill>
                  <a:latin typeface="Arial Black"/>
                  <a:ea typeface="Arial Black"/>
                  <a:cs typeface="Arial Black"/>
                  <a:sym typeface="Arial Black"/>
                </a:rPr>
                <a:t>PRACTICE 2B UNSCRAMBLING</a:t>
              </a:r>
            </a:p>
          </p:txBody>
        </p:sp>
      </p:grpSp>
      <p:sp>
        <p:nvSpPr>
          <p:cNvPr id="197" name="Shape 19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342900" lvl="0" rtl="0">
              <a:spcBef>
                <a:spcPts val="320"/>
              </a:spcBef>
              <a:buClr>
                <a:schemeClr val="dk1"/>
              </a:buClr>
              <a:buSzPct val="25000"/>
              <a:buFont typeface="Arial Black"/>
              <a:buNone/>
            </a:pPr>
            <a:r>
              <a:rPr lang="en" sz="1600">
                <a:solidFill>
                  <a:srgbClr val="494429"/>
                </a:solidFill>
                <a:latin typeface="Arial Black"/>
                <a:ea typeface="Arial Black"/>
                <a:cs typeface="Arial Black"/>
                <a:sym typeface="Arial Black"/>
              </a:rPr>
              <a:t>Participial Phrase</a:t>
            </a:r>
          </a:p>
          <a:p>
            <a:endParaRPr lang="en" sz="1600">
              <a:solidFill>
                <a:srgbClr val="494429"/>
              </a:solidFill>
              <a:latin typeface="Arial Black"/>
              <a:ea typeface="Arial Black"/>
              <a:cs typeface="Arial Black"/>
              <a:sym typeface="Arial Black"/>
            </a:endParaRPr>
          </a:p>
        </p:txBody>
      </p:sp>
      <p:sp>
        <p:nvSpPr>
          <p:cNvPr id="198" name="Shape 198"/>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  ☺</a:t>
            </a:r>
          </a:p>
        </p:txBody>
      </p:sp>
      <p:sp>
        <p:nvSpPr>
          <p:cNvPr id="199" name="Shape 199"/>
          <p:cNvSpPr txBox="1"/>
          <p:nvPr/>
        </p:nvSpPr>
        <p:spPr>
          <a:xfrm>
            <a:off x="152400" y="4708525"/>
            <a:ext cx="38270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The mice were dining</a:t>
            </a:r>
          </a:p>
        </p:txBody>
      </p:sp>
      <p:pic>
        <p:nvPicPr>
          <p:cNvPr id="201" name="Shape 201"/>
          <p:cNvPicPr preferRelativeResize="0"/>
          <p:nvPr/>
        </p:nvPicPr>
        <p:blipFill>
          <a:blip r:embed="rId4"/>
          <a:stretch>
            <a:fillRect/>
          </a:stretch>
        </p:blipFill>
        <p:spPr>
          <a:xfrm rot="1142258">
            <a:off x="1692274" y="690563"/>
            <a:ext cx="631824" cy="811212"/>
          </a:xfrm>
          <a:prstGeom prst="rect">
            <a:avLst/>
          </a:prstGeom>
        </p:spPr>
      </p:pic>
      <p:sp>
        <p:nvSpPr>
          <p:cNvPr id="202" name="Shape 202"/>
          <p:cNvSpPr txBox="1"/>
          <p:nvPr/>
        </p:nvSpPr>
        <p:spPr>
          <a:xfrm>
            <a:off x="152400" y="28194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The elephant was tearing up bunches of grass, beating them against his knees to clean them and stuffing them into his mouth.</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-George Orwell, </a:t>
            </a:r>
            <a:r>
              <a:rPr lang="en" sz="1800" b="1" i="1">
                <a:solidFill>
                  <a:schemeClr val="dk1"/>
                </a:solidFill>
                <a:latin typeface="Calibri"/>
                <a:ea typeface="Calibri"/>
                <a:cs typeface="Calibri"/>
                <a:sym typeface="Calibri"/>
              </a:rPr>
              <a:t>“Shooting an Elephant”</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
        <p:nvSpPr>
          <p:cNvPr id="203" name="Shape 203"/>
          <p:cNvSpPr txBox="1"/>
          <p:nvPr/>
        </p:nvSpPr>
        <p:spPr>
          <a:xfrm>
            <a:off x="228600" y="5394300"/>
            <a:ext cx="65463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chopping them with their teeth to soften them</a:t>
            </a:r>
          </a:p>
        </p:txBody>
      </p:sp>
      <p:sp>
        <p:nvSpPr>
          <p:cNvPr id="204" name="Shape 204"/>
          <p:cNvSpPr txBox="1"/>
          <p:nvPr/>
        </p:nvSpPr>
        <p:spPr>
          <a:xfrm>
            <a:off x="4046550" y="4708525"/>
            <a:ext cx="2944200"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latin typeface="Calibri"/>
                <a:ea typeface="Calibri"/>
                <a:cs typeface="Calibri"/>
                <a:sym typeface="Calibri"/>
              </a:rPr>
              <a:t>on pieces of garbage, </a:t>
            </a:r>
          </a:p>
        </p:txBody>
      </p:sp>
      <p:sp>
        <p:nvSpPr>
          <p:cNvPr id="205" name="Shape 205"/>
          <p:cNvSpPr txBox="1"/>
          <p:nvPr/>
        </p:nvSpPr>
        <p:spPr>
          <a:xfrm>
            <a:off x="4686300" y="6080075"/>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p>
          <a:p>
            <a:endParaRPr lang="en" sz="2400" b="1" i="0" u="none" strike="noStrike" cap="none" baseline="0">
              <a:solidFill>
                <a:srgbClr val="FF0000"/>
              </a:solidFill>
              <a:latin typeface="Calibri"/>
              <a:ea typeface="Calibri"/>
              <a:cs typeface="Calibri"/>
              <a:sym typeface="Calibri"/>
            </a:endParaRPr>
          </a:p>
        </p:txBody>
      </p:sp>
      <p:sp>
        <p:nvSpPr>
          <p:cNvPr id="206" name="Shape 206"/>
          <p:cNvSpPr txBox="1"/>
          <p:nvPr/>
        </p:nvSpPr>
        <p:spPr>
          <a:xfrm>
            <a:off x="106200" y="6080075"/>
            <a:ext cx="44303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rgbClr val="FF0000"/>
                </a:solidFill>
                <a:latin typeface="Calibri"/>
                <a:ea typeface="Calibri"/>
                <a:cs typeface="Calibri"/>
                <a:sym typeface="Calibri"/>
              </a:rPr>
              <a:t>and sniffing them for fresh scents</a:t>
            </a: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1113</Words>
  <Application>Microsoft Office PowerPoint</Application>
  <PresentationFormat>On-screen Show (4:3)</PresentationFormat>
  <Paragraphs>142</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Custom Theme</vt:lpstr>
      <vt:lpstr>Custom Theme</vt:lpstr>
      <vt:lpstr>SENTENCE COMPOSING  NOTES</vt:lpstr>
      <vt:lpstr>Participial Phrase </vt:lpstr>
      <vt:lpstr>Participial Phrase </vt:lpstr>
      <vt:lpstr>Participial Phrase </vt:lpstr>
      <vt:lpstr>Participial Phrase </vt:lpstr>
      <vt:lpstr>Participial Phrase </vt:lpstr>
      <vt:lpstr>Participial Phrase </vt:lpstr>
      <vt:lpstr>Participial Phrase </vt:lpstr>
      <vt:lpstr>Participial Phrase </vt:lpstr>
      <vt:lpstr>Participial Phrase </vt:lpstr>
      <vt:lpstr>Participial Phrase </vt:lpstr>
      <vt:lpstr>Participial Phrases- ASSESSMENT!!!</vt:lpstr>
      <vt:lpstr>HOMEWORK Find an example of a participial phrase in an outside piece of reading.  Write it down and bring it in to share with the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NOTES</dc:title>
  <cp:lastModifiedBy>computer</cp:lastModifiedBy>
  <cp:revision>4</cp:revision>
  <dcterms:modified xsi:type="dcterms:W3CDTF">2014-11-12T18:59:53Z</dcterms:modified>
</cp:coreProperties>
</file>