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66"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7" r:id="rId1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7958E34-048F-4783-8A28-EF3DE2CD9AEC}">
  <a:tblStyle styleId="{87958E34-048F-4783-8A28-EF3DE2CD9AEC}" styleName="Table_0"/>
  <a:tblStyle styleId="{7875AB54-F0A6-4C43-85B3-D18B67D78D71}" styleName="Table_1"/>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4537095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02" name="Shape 10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226" name="Shape 22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246" name="Shape 24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13" name="Shape 11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731500" y="4560550"/>
            <a:ext cx="5852100" cy="4320599"/>
          </a:xfrm>
          <a:prstGeom prst="rect">
            <a:avLst/>
          </a:prstGeom>
        </p:spPr>
        <p:txBody>
          <a:bodyPr lIns="91425" tIns="91425" rIns="91425" bIns="91425" anchor="ctr" anchorCtr="0">
            <a:noAutofit/>
          </a:bodyPr>
          <a:lstStyle/>
          <a:p>
            <a:endParaRPr/>
          </a:p>
        </p:txBody>
      </p:sp>
      <p:sp>
        <p:nvSpPr>
          <p:cNvPr id="124" name="Shape 124"/>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40" name="Shape 14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55" name="Shape 15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68" name="Shape 168"/>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85" name="Shape 18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201" name="Shape 201"/>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213" name="Shape 21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49" name="Shape 4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5" name="Shape 5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56" name="Shape 5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7" name="Shape 5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58" name="Shape 5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7"/>
        <p:cNvGrpSpPr/>
        <p:nvPr/>
      </p:nvGrpSpPr>
      <p:grpSpPr>
        <a:xfrm>
          <a:off x="0" y="0"/>
          <a:ext cx="0" cy="0"/>
          <a:chOff x="0" y="0"/>
          <a:chExt cx="0" cy="0"/>
        </a:xfrm>
      </p:grpSpPr>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74" name="Shape 7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0" name="Shape 80"/>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82" name="Shape 8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spcAft>
                <a:spcPts val="0"/>
              </a:spcAft>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spcAft>
                <a:spcPts val="0"/>
              </a:spcAft>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2" name="Shape 4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sz="2000">
                <a:solidFill>
                  <a:srgbClr val="888888"/>
                </a:solidFill>
              </a:defRPr>
            </a:lvl1pPr>
            <a:lvl2pPr marL="457200" indent="0" rtl="0">
              <a:buClr>
                <a:srgbClr val="888888"/>
              </a:buClr>
              <a:buFont typeface="Calibri"/>
              <a:buNone/>
              <a:defRPr sz="1800">
                <a:solidFill>
                  <a:srgbClr val="888888"/>
                </a:solidFill>
              </a:defRPr>
            </a:lvl2pPr>
            <a:lvl3pPr marL="914400" indent="0" rtl="0">
              <a:buClr>
                <a:srgbClr val="888888"/>
              </a:buClr>
              <a:buFont typeface="Calibri"/>
              <a:buNone/>
              <a:defRPr sz="1600">
                <a:solidFill>
                  <a:srgbClr val="888888"/>
                </a:solidFill>
              </a:defRPr>
            </a:lvl3pPr>
            <a:lvl4pPr marL="1371600" indent="0" rtl="0">
              <a:buClr>
                <a:srgbClr val="888888"/>
              </a:buClr>
              <a:buFont typeface="Calibri"/>
              <a:buNone/>
              <a:defRPr sz="1400">
                <a:solidFill>
                  <a:srgbClr val="888888"/>
                </a:solidFill>
              </a:defRPr>
            </a:lvl4pPr>
            <a:lvl5pPr marL="1828800" indent="0" rtl="0">
              <a:buClr>
                <a:srgbClr val="888888"/>
              </a:buClr>
              <a:buFont typeface="Calibri"/>
              <a:buNone/>
              <a:defRPr sz="1400">
                <a:solidFill>
                  <a:srgbClr val="888888"/>
                </a:solidFill>
              </a:defRPr>
            </a:lvl5pPr>
            <a:lvl6pPr marL="2286000" indent="0" rtl="0">
              <a:buClr>
                <a:srgbClr val="888888"/>
              </a:buClr>
              <a:buFont typeface="Calibri"/>
              <a:buNone/>
              <a:defRPr sz="1400">
                <a:solidFill>
                  <a:srgbClr val="888888"/>
                </a:solidFill>
              </a:defRPr>
            </a:lvl6pPr>
            <a:lvl7pPr marL="2743200" indent="0" rtl="0">
              <a:buClr>
                <a:srgbClr val="888888"/>
              </a:buClr>
              <a:buFont typeface="Calibri"/>
              <a:buNone/>
              <a:defRPr sz="1400">
                <a:solidFill>
                  <a:srgbClr val="888888"/>
                </a:solidFill>
              </a:defRPr>
            </a:lvl7pPr>
            <a:lvl8pPr marL="3200400" indent="0" rtl="0">
              <a:buClr>
                <a:srgbClr val="888888"/>
              </a:buClr>
              <a:buFont typeface="Calibri"/>
              <a:buNone/>
              <a:defRPr sz="1400">
                <a:solidFill>
                  <a:srgbClr val="888888"/>
                </a:solidFill>
              </a:defRPr>
            </a:lvl8pPr>
            <a:lvl9pPr marL="3657600" indent="0" rtl="0">
              <a:buClr>
                <a:srgbClr val="888888"/>
              </a:buClr>
              <a:buFont typeface="Calibri"/>
              <a:buNone/>
              <a:defRPr sz="1400">
                <a:solidFill>
                  <a:srgbClr val="888888"/>
                </a:solidFill>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22250" algn="l" rtl="0">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77800" algn="l" rtl="0">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136525" algn="l" rtl="0">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524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524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rot="-723054">
            <a:off x="5257800" y="2055813"/>
            <a:ext cx="3429000" cy="1142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000" b="0" i="0" u="none" strike="noStrike" cap="none" baseline="0" dirty="0">
                <a:solidFill>
                  <a:schemeClr val="dk1"/>
                </a:solidFill>
                <a:latin typeface="Calibri"/>
                <a:ea typeface="Calibri"/>
                <a:cs typeface="Calibri"/>
                <a:sym typeface="Calibri"/>
              </a:rPr>
              <a:t>SENTENCE COMPOSING </a:t>
            </a:r>
            <a:r>
              <a:rPr lang="en" sz="2000" b="0" i="0" u="none" strike="noStrike" cap="none" baseline="0" dirty="0" smtClean="0">
                <a:solidFill>
                  <a:schemeClr val="dk1"/>
                </a:solidFill>
                <a:latin typeface="Calibri"/>
                <a:ea typeface="Calibri"/>
                <a:cs typeface="Calibri"/>
                <a:sym typeface="Calibri"/>
              </a:rPr>
              <a:t/>
            </a:r>
            <a:br>
              <a:rPr lang="en" sz="2000" b="0" i="0" u="none" strike="noStrike" cap="none" baseline="0" dirty="0" smtClean="0">
                <a:solidFill>
                  <a:schemeClr val="dk1"/>
                </a:solidFill>
                <a:latin typeface="Calibri"/>
                <a:ea typeface="Calibri"/>
                <a:cs typeface="Calibri"/>
                <a:sym typeface="Calibri"/>
              </a:rPr>
            </a:br>
            <a:r>
              <a:rPr lang="en" sz="2000" b="0" i="0" u="none" strike="noStrike" cap="none" baseline="0" dirty="0" smtClean="0">
                <a:solidFill>
                  <a:schemeClr val="dk1"/>
                </a:solidFill>
                <a:latin typeface="Calibri"/>
                <a:ea typeface="Calibri"/>
                <a:cs typeface="Calibri"/>
                <a:sym typeface="Calibri"/>
              </a:rPr>
              <a:t>NOTES</a:t>
            </a:r>
            <a:endParaRPr lang="en" sz="2000" b="0" i="0" u="none" strike="noStrike" cap="none" baseline="0" dirty="0">
              <a:solidFill>
                <a:schemeClr val="dk1"/>
              </a:solidFill>
              <a:latin typeface="Calibri"/>
              <a:ea typeface="Calibri"/>
              <a:cs typeface="Calibri"/>
              <a:sym typeface="Calibri"/>
            </a:endParaRPr>
          </a:p>
        </p:txBody>
      </p:sp>
      <p:sp>
        <p:nvSpPr>
          <p:cNvPr id="99" name="Shape 99"/>
          <p:cNvSpPr txBox="1">
            <a:spLocks noGrp="1"/>
          </p:cNvSpPr>
          <p:nvPr>
            <p:ph type="body" idx="1"/>
          </p:nvPr>
        </p:nvSpPr>
        <p:spPr>
          <a:xfrm rot="-801239">
            <a:off x="5770562" y="3160712"/>
            <a:ext cx="3070224" cy="762000"/>
          </a:xfrm>
          <a:prstGeom prst="rect">
            <a:avLst/>
          </a:prstGeom>
          <a:noFill/>
          <a:ln>
            <a:noFill/>
          </a:ln>
        </p:spPr>
        <p:txBody>
          <a:bodyPr lIns="91425" tIns="45700" rIns="91425" bIns="45700" anchor="t" anchorCtr="0">
            <a:noAutofit/>
          </a:bodyPr>
          <a:lstStyle/>
          <a:p>
            <a:pPr marL="342900" marR="0" lvl="0" indent="-342900" algn="ctr" rtl="0">
              <a:spcBef>
                <a:spcPts val="320"/>
              </a:spcBef>
              <a:spcAft>
                <a:spcPts val="0"/>
              </a:spcAft>
              <a:buClr>
                <a:schemeClr val="dk1"/>
              </a:buClr>
              <a:buSzPct val="25000"/>
              <a:buFont typeface="Arial Black"/>
              <a:buNone/>
            </a:pPr>
            <a:r>
              <a:rPr lang="en" sz="1600">
                <a:solidFill>
                  <a:srgbClr val="494429"/>
                </a:solidFill>
                <a:latin typeface="Arial Black"/>
                <a:ea typeface="Arial Black"/>
                <a:cs typeface="Arial Black"/>
                <a:sym typeface="Arial Black"/>
              </a:rPr>
              <a:t>Prepositional Phrases</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8" name="Shape 218"/>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000">
                <a:solidFill>
                  <a:srgbClr val="00FFFF"/>
                </a:solidFill>
                <a:latin typeface="Arial Black"/>
                <a:ea typeface="Arial Black"/>
                <a:cs typeface="Arial Black"/>
                <a:sym typeface="Arial Black"/>
              </a:rPr>
              <a:t>Prepositional Phrases- ASSESSMENT!!!</a:t>
            </a:r>
          </a:p>
        </p:txBody>
      </p:sp>
      <p:sp>
        <p:nvSpPr>
          <p:cNvPr id="219" name="Shape 219"/>
          <p:cNvSpPr txBox="1"/>
          <p:nvPr/>
        </p:nvSpPr>
        <p:spPr>
          <a:xfrm>
            <a:off x="2514600" y="609600"/>
            <a:ext cx="5562600" cy="1904100"/>
          </a:xfrm>
          <a:prstGeom prst="rect">
            <a:avLst/>
          </a:prstGeom>
          <a:solidFill>
            <a:schemeClr val="lt1">
              <a:alpha val="80000"/>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chemeClr val="dk1"/>
              </a:buClr>
              <a:buSzPct val="25000"/>
              <a:buFont typeface="Calibri"/>
              <a:buNone/>
            </a:pPr>
            <a:r>
              <a:rPr lang="en" sz="1800" b="1" i="0" u="none" strike="noStrike" cap="none" baseline="0">
                <a:solidFill>
                  <a:srgbClr val="FF0000"/>
                </a:solidFill>
                <a:latin typeface="Calibri"/>
                <a:ea typeface="Calibri"/>
                <a:cs typeface="Calibri"/>
                <a:sym typeface="Calibri"/>
              </a:rPr>
              <a:t>DIRECTIONS</a:t>
            </a:r>
          </a:p>
          <a:p>
            <a:pPr marL="342900" marR="0" lvl="0" indent="-342900" algn="l" rtl="0">
              <a:spcBef>
                <a:spcPts val="360"/>
              </a:spcBef>
              <a:spcAft>
                <a:spcPts val="0"/>
              </a:spcAft>
              <a:buSzPct val="25000"/>
              <a:buNone/>
            </a:pPr>
            <a:r>
              <a:rPr lang="en" sz="1800" b="1" i="0" u="none" strike="noStrike" cap="none" baseline="0">
                <a:solidFill>
                  <a:schemeClr val="dk1"/>
                </a:solidFill>
                <a:latin typeface="Calibri"/>
                <a:ea typeface="Calibri"/>
                <a:cs typeface="Calibri"/>
                <a:sym typeface="Calibri"/>
              </a:rPr>
              <a:t>Write each of the sentences below, expanding upon them by adding </a:t>
            </a:r>
            <a:r>
              <a:rPr lang="en" sz="1800" b="1">
                <a:solidFill>
                  <a:srgbClr val="0070C0"/>
                </a:solidFill>
                <a:latin typeface="Calibri"/>
                <a:ea typeface="Calibri"/>
                <a:cs typeface="Calibri"/>
                <a:sym typeface="Calibri"/>
              </a:rPr>
              <a:t>prepositional phrases</a:t>
            </a:r>
            <a:r>
              <a:rPr lang="en" sz="1800" b="1" i="0" u="none" strike="noStrike" cap="none" baseline="0">
                <a:solidFill>
                  <a:srgbClr val="0070C0"/>
                </a:solidFill>
                <a:latin typeface="Calibri"/>
                <a:ea typeface="Calibri"/>
                <a:cs typeface="Calibri"/>
                <a:sym typeface="Calibri"/>
              </a:rPr>
              <a:t> </a:t>
            </a:r>
            <a:r>
              <a:rPr lang="en" sz="1800" b="1" i="0" u="none" strike="noStrike" cap="none" baseline="0">
                <a:solidFill>
                  <a:schemeClr val="dk1"/>
                </a:solidFill>
                <a:latin typeface="Calibri"/>
                <a:ea typeface="Calibri"/>
                <a:cs typeface="Calibri"/>
                <a:sym typeface="Calibri"/>
              </a:rPr>
              <a:t>of your own original creation.   Make sure to blend your content and the style with the rest of the sentence.Make sure to als</a:t>
            </a:r>
            <a:r>
              <a:rPr lang="en" sz="1800" b="1">
                <a:solidFill>
                  <a:schemeClr val="dk1"/>
                </a:solidFill>
                <a:latin typeface="Calibri"/>
                <a:ea typeface="Calibri"/>
                <a:cs typeface="Calibri"/>
                <a:sym typeface="Calibri"/>
              </a:rPr>
              <a:t>o use correct punctuation.</a:t>
            </a:r>
          </a:p>
        </p:txBody>
      </p:sp>
      <p:sp>
        <p:nvSpPr>
          <p:cNvPr id="220" name="Shape 220"/>
          <p:cNvSpPr txBox="1"/>
          <p:nvPr/>
        </p:nvSpPr>
        <p:spPr>
          <a:xfrm>
            <a:off x="152400" y="2667000"/>
            <a:ext cx="8839199" cy="762000"/>
          </a:xfrm>
          <a:prstGeom prst="rect">
            <a:avLst/>
          </a:prstGeom>
          <a:solidFill>
            <a:srgbClr val="DAE5F1">
              <a:alpha val="89803"/>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_________________________, the old roses were dying.</a:t>
            </a:r>
          </a:p>
          <a:p>
            <a:pPr marL="342900" marR="0" lvl="0" indent="-342900" algn="r"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Tony Morrison</a:t>
            </a:r>
            <a:r>
              <a:rPr lang="en" sz="1800" b="1" i="0" u="none" strike="noStrike" cap="none" baseline="0">
                <a:solidFill>
                  <a:schemeClr val="dk1"/>
                </a:solidFill>
                <a:latin typeface="Calibri"/>
                <a:ea typeface="Calibri"/>
                <a:cs typeface="Calibri"/>
                <a:sym typeface="Calibri"/>
              </a:rPr>
              <a:t>, </a:t>
            </a:r>
            <a:r>
              <a:rPr lang="en" sz="1800" b="1" i="1">
                <a:solidFill>
                  <a:schemeClr val="dk1"/>
                </a:solidFill>
                <a:latin typeface="Calibri"/>
                <a:ea typeface="Calibri"/>
                <a:cs typeface="Calibri"/>
                <a:sym typeface="Calibri"/>
              </a:rPr>
              <a:t>Beloved</a:t>
            </a:r>
          </a:p>
        </p:txBody>
      </p:sp>
      <p:sp>
        <p:nvSpPr>
          <p:cNvPr id="221" name="Shape 221"/>
          <p:cNvSpPr txBox="1"/>
          <p:nvPr/>
        </p:nvSpPr>
        <p:spPr>
          <a:xfrm>
            <a:off x="201875" y="3657600"/>
            <a:ext cx="8839199" cy="1066799"/>
          </a:xfrm>
          <a:prstGeom prst="rect">
            <a:avLst/>
          </a:prstGeom>
          <a:solidFill>
            <a:srgbClr val="DAE5F1">
              <a:alpha val="89803"/>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I despised team sports, spending some of the wretchedest afternoons of my life sweaty and humiliated, ________________ and ______________</a:t>
            </a:r>
            <a:r>
              <a:rPr lang="en" sz="1800" b="1" i="0" u="none" strike="noStrike" cap="none" baseline="0">
                <a:solidFill>
                  <a:schemeClr val="dk1"/>
                </a:solidFill>
                <a:latin typeface="Calibri"/>
                <a:ea typeface="Calibri"/>
                <a:cs typeface="Calibri"/>
                <a:sym typeface="Calibri"/>
              </a:rPr>
              <a:t>.</a:t>
            </a:r>
          </a:p>
          <a:p>
            <a:pPr marL="342900" marR="0" lvl="0" indent="-342900" algn="r"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Nancy Mairs, </a:t>
            </a:r>
            <a:r>
              <a:rPr lang="en" sz="1800" b="1" i="1">
                <a:solidFill>
                  <a:schemeClr val="dk1"/>
                </a:solidFill>
                <a:latin typeface="Calibri"/>
                <a:ea typeface="Calibri"/>
                <a:cs typeface="Calibri"/>
                <a:sym typeface="Calibri"/>
              </a:rPr>
              <a:t>Plaintext</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rot="-723055">
            <a:off x="5595938" y="2020887"/>
            <a:ext cx="3297236" cy="312896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000" b="1" i="0" u="sng" strike="noStrike" cap="none" baseline="0" dirty="0" smtClean="0">
                <a:solidFill>
                  <a:schemeClr val="dk1"/>
                </a:solidFill>
                <a:latin typeface="Calibri"/>
                <a:ea typeface="Calibri"/>
                <a:cs typeface="Calibri"/>
                <a:sym typeface="Calibri"/>
              </a:rPr>
              <a:t>HOMEWORK</a:t>
            </a:r>
            <a:r>
              <a:rPr lang="en" sz="2000" b="0" i="0" u="none" strike="noStrike" cap="none" baseline="0" dirty="0">
                <a:solidFill>
                  <a:schemeClr val="dk1"/>
                </a:solidFill>
                <a:latin typeface="Calibri"/>
                <a:ea typeface="Calibri"/>
                <a:cs typeface="Calibri"/>
                <a:sym typeface="Calibri"/>
              </a:rPr>
              <a:t/>
            </a:r>
            <a:br>
              <a:rPr lang="en" sz="2000" b="0" i="0" u="none" strike="noStrike" cap="none" baseline="0" dirty="0">
                <a:solidFill>
                  <a:schemeClr val="dk1"/>
                </a:solidFill>
                <a:latin typeface="Calibri"/>
                <a:ea typeface="Calibri"/>
                <a:cs typeface="Calibri"/>
                <a:sym typeface="Calibri"/>
              </a:rPr>
            </a:br>
            <a:r>
              <a:rPr lang="en" sz="2000" b="0" i="0" u="none" strike="noStrike" cap="none" baseline="0" dirty="0">
                <a:solidFill>
                  <a:schemeClr val="dk1"/>
                </a:solidFill>
                <a:latin typeface="Calibri"/>
                <a:ea typeface="Calibri"/>
                <a:cs typeface="Calibri"/>
                <a:sym typeface="Calibri"/>
              </a:rPr>
              <a:t>Find an example of </a:t>
            </a:r>
            <a:r>
              <a:rPr lang="en" sz="2000" dirty="0"/>
              <a:t>a prepositional phrase </a:t>
            </a:r>
            <a:r>
              <a:rPr lang="en" sz="2000" b="0" i="0" u="none" strike="noStrike" cap="none" baseline="0">
                <a:solidFill>
                  <a:schemeClr val="dk1"/>
                </a:solidFill>
                <a:latin typeface="Calibri"/>
                <a:ea typeface="Calibri"/>
                <a:cs typeface="Calibri"/>
                <a:sym typeface="Calibri"/>
              </a:rPr>
              <a:t>in </a:t>
            </a:r>
            <a:r>
              <a:rPr lang="en" sz="2000" smtClean="0"/>
              <a:t>an </a:t>
            </a:r>
            <a:r>
              <a:rPr lang="en" sz="2000" dirty="0"/>
              <a:t>outside piece of reading.  Write it down and b</a:t>
            </a:r>
            <a:r>
              <a:rPr lang="en" sz="2000" b="0" i="0" u="none" strike="noStrike" cap="none" baseline="0" dirty="0">
                <a:solidFill>
                  <a:schemeClr val="dk1"/>
                </a:solidFill>
                <a:latin typeface="Calibri"/>
                <a:ea typeface="Calibri"/>
                <a:cs typeface="Calibri"/>
                <a:sym typeface="Calibri"/>
              </a:rPr>
              <a:t>ring it in to share with the class.</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p:nvPr/>
        </p:nvSpPr>
        <p:spPr>
          <a:xfrm>
            <a:off x="2667000" y="600075"/>
            <a:ext cx="5333999" cy="923924"/>
          </a:xfrm>
          <a:prstGeom prst="rect">
            <a:avLst/>
          </a:prstGeom>
          <a:solidFill>
            <a:schemeClr val="lt1">
              <a:alpha val="74509"/>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0" u="none" strike="noStrike" cap="none" baseline="0">
                <a:solidFill>
                  <a:srgbClr val="FF0000"/>
                </a:solidFill>
                <a:latin typeface="Calibri"/>
                <a:ea typeface="Calibri"/>
                <a:cs typeface="Calibri"/>
                <a:sym typeface="Calibri"/>
              </a:rPr>
              <a:t>DIRECTIONS </a:t>
            </a:r>
          </a:p>
          <a:p>
            <a:pPr marL="0" marR="0" lvl="0" indent="0" algn="l" rtl="0">
              <a:spcBef>
                <a:spcPts val="0"/>
              </a:spcBef>
              <a:spcAft>
                <a:spcPts val="0"/>
              </a:spcAft>
              <a:buSzPct val="25000"/>
              <a:buNone/>
            </a:pPr>
            <a:r>
              <a:rPr lang="en" sz="1800" b="1" i="0" u="none" strike="noStrike" cap="none" baseline="0">
                <a:solidFill>
                  <a:schemeClr val="dk1"/>
                </a:solidFill>
                <a:latin typeface="Calibri"/>
                <a:ea typeface="Calibri"/>
                <a:cs typeface="Calibri"/>
                <a:sym typeface="Calibri"/>
              </a:rPr>
              <a:t>Copy the Definition and Rules into your own </a:t>
            </a:r>
            <a:r>
              <a:rPr lang="en" sz="1800" b="1">
                <a:solidFill>
                  <a:schemeClr val="dk1"/>
                </a:solidFill>
                <a:latin typeface="Calibri"/>
                <a:ea typeface="Calibri"/>
                <a:cs typeface="Calibri"/>
                <a:sym typeface="Calibri"/>
              </a:rPr>
              <a:t>notes </a:t>
            </a:r>
            <a:r>
              <a:rPr lang="en" sz="1800" b="1" i="0" u="none" strike="noStrike" cap="none" baseline="0">
                <a:solidFill>
                  <a:schemeClr val="dk1"/>
                </a:solidFill>
                <a:latin typeface="Calibri"/>
                <a:ea typeface="Calibri"/>
                <a:cs typeface="Calibri"/>
                <a:sym typeface="Calibri"/>
              </a:rPr>
              <a:t>to use as a future reference.</a:t>
            </a:r>
          </a:p>
        </p:txBody>
      </p:sp>
      <p:sp>
        <p:nvSpPr>
          <p:cNvPr id="105" name="Shape 105"/>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Prepositional Phrases</a:t>
            </a:r>
          </a:p>
          <a:p>
            <a:endParaRPr lang="en" sz="1600">
              <a:solidFill>
                <a:srgbClr val="494429"/>
              </a:solidFill>
              <a:latin typeface="Arial Black"/>
              <a:ea typeface="Arial Black"/>
              <a:cs typeface="Arial Black"/>
              <a:sym typeface="Arial Black"/>
            </a:endParaRPr>
          </a:p>
        </p:txBody>
      </p:sp>
      <p:sp>
        <p:nvSpPr>
          <p:cNvPr id="109" name="Shape 109"/>
          <p:cNvSpPr txBox="1"/>
          <p:nvPr/>
        </p:nvSpPr>
        <p:spPr>
          <a:xfrm>
            <a:off x="152400" y="1600200"/>
            <a:ext cx="8839199" cy="5045700"/>
          </a:xfrm>
          <a:prstGeom prst="rect">
            <a:avLst/>
          </a:prstGeom>
          <a:solidFill>
            <a:schemeClr val="lt1">
              <a:alpha val="75686"/>
            </a:scheme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2000" b="1" i="0" u="sng" strike="noStrike" cap="none" baseline="0" dirty="0">
                <a:solidFill>
                  <a:schemeClr val="dk1"/>
                </a:solidFill>
                <a:latin typeface="Calibri"/>
                <a:ea typeface="Calibri"/>
                <a:cs typeface="Calibri"/>
                <a:sym typeface="Calibri"/>
              </a:rPr>
              <a:t>DEFINITION</a:t>
            </a:r>
          </a:p>
          <a:p>
            <a:pPr marL="0" marR="0" lvl="0" indent="0" algn="l" rtl="0">
              <a:spcBef>
                <a:spcPts val="0"/>
              </a:spcBef>
              <a:spcAft>
                <a:spcPts val="0"/>
              </a:spcAft>
              <a:buSzPct val="25000"/>
              <a:buNone/>
            </a:pPr>
            <a:r>
              <a:rPr lang="en" sz="2000" b="1" i="0" u="none" strike="noStrike" cap="none" baseline="0" dirty="0">
                <a:solidFill>
                  <a:schemeClr val="dk1"/>
                </a:solidFill>
                <a:latin typeface="Calibri"/>
                <a:ea typeface="Calibri"/>
                <a:cs typeface="Calibri"/>
                <a:sym typeface="Calibri"/>
              </a:rPr>
              <a:t>An </a:t>
            </a:r>
            <a:r>
              <a:rPr lang="en" sz="2000" b="1" dirty="0">
                <a:solidFill>
                  <a:srgbClr val="FF0000"/>
                </a:solidFill>
                <a:latin typeface="Calibri"/>
                <a:ea typeface="Calibri"/>
                <a:cs typeface="Calibri"/>
                <a:sym typeface="Calibri"/>
              </a:rPr>
              <a:t>Prepositional Phrase</a:t>
            </a:r>
            <a:r>
              <a:rPr lang="en" sz="2000" b="1" i="0" u="none" strike="noStrike" cap="none" baseline="0" dirty="0">
                <a:solidFill>
                  <a:srgbClr val="FF0000"/>
                </a:solidFill>
                <a:latin typeface="Calibri"/>
                <a:ea typeface="Calibri"/>
                <a:cs typeface="Calibri"/>
                <a:sym typeface="Calibri"/>
              </a:rPr>
              <a:t> </a:t>
            </a:r>
            <a:r>
              <a:rPr lang="en" sz="2000" b="1" dirty="0">
                <a:solidFill>
                  <a:schemeClr val="dk1"/>
                </a:solidFill>
                <a:latin typeface="Calibri"/>
                <a:ea typeface="Calibri"/>
                <a:cs typeface="Calibri"/>
                <a:sym typeface="Calibri"/>
              </a:rPr>
              <a:t>begins with a preposition. </a:t>
            </a:r>
            <a:r>
              <a:rPr lang="en" sz="2000" b="1" dirty="0" smtClean="0">
                <a:solidFill>
                  <a:schemeClr val="dk1"/>
                </a:solidFill>
                <a:latin typeface="Calibri"/>
                <a:ea typeface="Calibri"/>
                <a:cs typeface="Calibri"/>
                <a:sym typeface="Calibri"/>
              </a:rPr>
              <a:t>(about</a:t>
            </a:r>
            <a:r>
              <a:rPr lang="en" sz="2000" b="1" dirty="0">
                <a:solidFill>
                  <a:schemeClr val="dk1"/>
                </a:solidFill>
                <a:latin typeface="Calibri"/>
                <a:ea typeface="Calibri"/>
                <a:cs typeface="Calibri"/>
                <a:sym typeface="Calibri"/>
              </a:rPr>
              <a:t>, above, across, after, along, at, before, behind, below, beyond, </a:t>
            </a:r>
            <a:r>
              <a:rPr lang="en" sz="2000" b="1" dirty="0">
                <a:solidFill>
                  <a:srgbClr val="FF0000"/>
                </a:solidFill>
                <a:latin typeface="Calibri"/>
                <a:ea typeface="Calibri"/>
                <a:cs typeface="Calibri"/>
                <a:sym typeface="Calibri"/>
              </a:rPr>
              <a:t>by</a:t>
            </a:r>
            <a:r>
              <a:rPr lang="en" sz="2000" b="1" dirty="0">
                <a:solidFill>
                  <a:schemeClr val="dk1"/>
                </a:solidFill>
                <a:latin typeface="Calibri"/>
                <a:ea typeface="Calibri"/>
                <a:cs typeface="Calibri"/>
                <a:sym typeface="Calibri"/>
              </a:rPr>
              <a:t>, down, except, from, in, inside, like, </a:t>
            </a:r>
            <a:r>
              <a:rPr lang="en" sz="2000" b="1" dirty="0">
                <a:solidFill>
                  <a:srgbClr val="FF0000"/>
                </a:solidFill>
                <a:latin typeface="Calibri"/>
                <a:ea typeface="Calibri"/>
                <a:cs typeface="Calibri"/>
                <a:sym typeface="Calibri"/>
              </a:rPr>
              <a:t>near</a:t>
            </a:r>
            <a:r>
              <a:rPr lang="en" sz="2000" b="1" dirty="0">
                <a:solidFill>
                  <a:schemeClr val="dk1"/>
                </a:solidFill>
                <a:latin typeface="Calibri"/>
                <a:ea typeface="Calibri"/>
                <a:cs typeface="Calibri"/>
                <a:sym typeface="Calibri"/>
              </a:rPr>
              <a:t>, off, on, over, outside, </a:t>
            </a:r>
            <a:r>
              <a:rPr lang="en" sz="2000" b="1" dirty="0">
                <a:solidFill>
                  <a:srgbClr val="FF0000"/>
                </a:solidFill>
                <a:latin typeface="Calibri"/>
                <a:ea typeface="Calibri"/>
                <a:cs typeface="Calibri"/>
                <a:sym typeface="Calibri"/>
              </a:rPr>
              <a:t>to</a:t>
            </a:r>
            <a:r>
              <a:rPr lang="en" sz="2000" b="1" dirty="0">
                <a:solidFill>
                  <a:schemeClr val="dk1"/>
                </a:solidFill>
                <a:latin typeface="Calibri"/>
                <a:ea typeface="Calibri"/>
                <a:cs typeface="Calibri"/>
                <a:sym typeface="Calibri"/>
              </a:rPr>
              <a:t>, through, under, up, upon, with, within, without, etc</a:t>
            </a:r>
            <a:r>
              <a:rPr lang="en" sz="2000" b="1" dirty="0" smtClean="0">
                <a:solidFill>
                  <a:schemeClr val="dk1"/>
                </a:solidFill>
                <a:latin typeface="Calibri"/>
                <a:ea typeface="Calibri"/>
                <a:cs typeface="Calibri"/>
                <a:sym typeface="Calibri"/>
              </a:rPr>
              <a:t>.)</a:t>
            </a:r>
            <a:endParaRPr lang="en" sz="2000" b="1" dirty="0">
              <a:solidFill>
                <a:schemeClr val="dk1"/>
              </a:solidFill>
              <a:latin typeface="Calibri"/>
              <a:ea typeface="Calibri"/>
              <a:cs typeface="Calibri"/>
              <a:sym typeface="Calibri"/>
            </a:endParaRPr>
          </a:p>
          <a:p>
            <a:endParaRPr lang="en" sz="2000" b="1"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 sz="2000" b="1" dirty="0">
                <a:solidFill>
                  <a:schemeClr val="dk1"/>
                </a:solidFill>
                <a:latin typeface="Calibri"/>
                <a:ea typeface="Calibri"/>
                <a:cs typeface="Calibri"/>
                <a:sym typeface="Calibri"/>
              </a:rPr>
              <a:t>Any word that will fit in this blank is a preposition:  </a:t>
            </a:r>
          </a:p>
          <a:p>
            <a:endParaRPr lang="en" sz="2000" b="1"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 sz="2000" b="1" dirty="0">
                <a:solidFill>
                  <a:srgbClr val="FF0000"/>
                </a:solidFill>
                <a:latin typeface="Calibri"/>
                <a:ea typeface="Calibri"/>
                <a:cs typeface="Calibri"/>
                <a:sym typeface="Calibri"/>
              </a:rPr>
              <a:t>It was ___________ the box.</a:t>
            </a:r>
          </a:p>
          <a:p>
            <a:pPr lvl="0" rtl="0">
              <a:buNone/>
            </a:pPr>
            <a:r>
              <a:rPr lang="en" sz="2000" b="1" dirty="0">
                <a:solidFill>
                  <a:schemeClr val="dk1"/>
                </a:solidFill>
                <a:latin typeface="Calibri"/>
                <a:ea typeface="Calibri"/>
                <a:cs typeface="Calibri"/>
                <a:sym typeface="Calibri"/>
              </a:rPr>
              <a:t>(about, above, across, after, along, at, before, behind, below, beyond, </a:t>
            </a:r>
            <a:r>
              <a:rPr lang="en" sz="2000" b="1" dirty="0">
                <a:solidFill>
                  <a:srgbClr val="FF0000"/>
                </a:solidFill>
                <a:latin typeface="Calibri"/>
                <a:ea typeface="Calibri"/>
                <a:cs typeface="Calibri"/>
                <a:sym typeface="Calibri"/>
              </a:rPr>
              <a:t>by</a:t>
            </a:r>
            <a:r>
              <a:rPr lang="en" sz="2000" b="1" dirty="0">
                <a:solidFill>
                  <a:schemeClr val="dk1"/>
                </a:solidFill>
                <a:latin typeface="Calibri"/>
                <a:ea typeface="Calibri"/>
                <a:cs typeface="Calibri"/>
                <a:sym typeface="Calibri"/>
              </a:rPr>
              <a:t>, down, except, from, in, inside, like, </a:t>
            </a:r>
            <a:r>
              <a:rPr lang="en" sz="2000" b="1" dirty="0">
                <a:solidFill>
                  <a:srgbClr val="FF0000"/>
                </a:solidFill>
                <a:latin typeface="Calibri"/>
                <a:ea typeface="Calibri"/>
                <a:cs typeface="Calibri"/>
                <a:sym typeface="Calibri"/>
              </a:rPr>
              <a:t>near</a:t>
            </a:r>
            <a:r>
              <a:rPr lang="en" sz="2000" b="1" dirty="0">
                <a:solidFill>
                  <a:schemeClr val="dk1"/>
                </a:solidFill>
                <a:latin typeface="Calibri"/>
                <a:ea typeface="Calibri"/>
                <a:cs typeface="Calibri"/>
                <a:sym typeface="Calibri"/>
              </a:rPr>
              <a:t>, off, on, over, outside, </a:t>
            </a:r>
            <a:r>
              <a:rPr lang="en" sz="2000" b="1" dirty="0">
                <a:solidFill>
                  <a:srgbClr val="FF0000"/>
                </a:solidFill>
                <a:latin typeface="Calibri"/>
                <a:ea typeface="Calibri"/>
                <a:cs typeface="Calibri"/>
                <a:sym typeface="Calibri"/>
              </a:rPr>
              <a:t>to</a:t>
            </a:r>
            <a:r>
              <a:rPr lang="en" sz="2000" b="1" dirty="0">
                <a:solidFill>
                  <a:schemeClr val="dk1"/>
                </a:solidFill>
                <a:latin typeface="Calibri"/>
                <a:ea typeface="Calibri"/>
                <a:cs typeface="Calibri"/>
                <a:sym typeface="Calibri"/>
              </a:rPr>
              <a:t>, through, under, up, upon, with, within, without, etc.)</a:t>
            </a:r>
          </a:p>
          <a:p>
            <a:endParaRPr lang="en" sz="2000" b="1" dirty="0">
              <a:solidFill>
                <a:schemeClr val="dk1"/>
              </a:solidFill>
              <a:latin typeface="Calibri"/>
              <a:ea typeface="Calibri"/>
              <a:cs typeface="Calibri"/>
              <a:sym typeface="Calibri"/>
            </a:endParaRPr>
          </a:p>
          <a:p>
            <a:pPr marR="0" lvl="0" algn="l" rtl="0">
              <a:spcBef>
                <a:spcPts val="0"/>
              </a:spcBef>
              <a:spcAft>
                <a:spcPts val="0"/>
              </a:spcAft>
              <a:buNone/>
            </a:pPr>
            <a:r>
              <a:rPr lang="en" sz="2000" b="1" dirty="0">
                <a:latin typeface="Calibri"/>
                <a:ea typeface="Calibri"/>
                <a:cs typeface="Calibri"/>
                <a:sym typeface="Calibri"/>
              </a:rPr>
              <a:t>Note:  Prepositional phrases can be </a:t>
            </a:r>
            <a:r>
              <a:rPr lang="en" sz="2000" b="1" dirty="0">
                <a:solidFill>
                  <a:srgbClr val="FF0000"/>
                </a:solidFill>
                <a:latin typeface="Calibri"/>
                <a:ea typeface="Calibri"/>
                <a:cs typeface="Calibri"/>
                <a:sym typeface="Calibri"/>
              </a:rPr>
              <a:t>omitted</a:t>
            </a:r>
            <a:r>
              <a:rPr lang="en" sz="2000" b="1" dirty="0">
                <a:latin typeface="Calibri"/>
                <a:ea typeface="Calibri"/>
                <a:cs typeface="Calibri"/>
                <a:sym typeface="Calibri"/>
              </a:rPr>
              <a:t> without destroying the basic meaning of the sentence, but notice how including them adds detail and style to the sentences.</a:t>
            </a:r>
          </a:p>
          <a:p>
            <a:endParaRPr lang="en"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p:nvPr/>
        </p:nvSpPr>
        <p:spPr>
          <a:xfrm>
            <a:off x="2667000" y="600075"/>
            <a:ext cx="5333999" cy="923999"/>
          </a:xfrm>
          <a:prstGeom prst="rect">
            <a:avLst/>
          </a:prstGeom>
          <a:solidFill>
            <a:schemeClr val="lt1">
              <a:alpha val="74510"/>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0" u="none" strike="noStrike" cap="none" baseline="0">
                <a:solidFill>
                  <a:srgbClr val="FF0000"/>
                </a:solidFill>
                <a:latin typeface="Calibri"/>
                <a:ea typeface="Calibri"/>
                <a:cs typeface="Calibri"/>
                <a:sym typeface="Calibri"/>
              </a:rPr>
              <a:t>DIRECTIONS </a:t>
            </a:r>
          </a:p>
          <a:p>
            <a:pPr marL="0" marR="0" lvl="0" indent="0" algn="l" rtl="0">
              <a:spcBef>
                <a:spcPts val="0"/>
              </a:spcBef>
              <a:spcAft>
                <a:spcPts val="0"/>
              </a:spcAft>
              <a:buSzPct val="25000"/>
              <a:buNone/>
            </a:pPr>
            <a:r>
              <a:rPr lang="en" sz="1800" b="1" i="0" u="none" strike="noStrike" cap="none" baseline="0">
                <a:solidFill>
                  <a:schemeClr val="dk1"/>
                </a:solidFill>
                <a:latin typeface="Calibri"/>
                <a:ea typeface="Calibri"/>
                <a:cs typeface="Calibri"/>
                <a:sym typeface="Calibri"/>
              </a:rPr>
              <a:t>Copy the Definition and Rules into your own </a:t>
            </a:r>
            <a:r>
              <a:rPr lang="en" sz="1800" b="1">
                <a:solidFill>
                  <a:schemeClr val="dk1"/>
                </a:solidFill>
                <a:latin typeface="Calibri"/>
                <a:ea typeface="Calibri"/>
                <a:cs typeface="Calibri"/>
                <a:sym typeface="Calibri"/>
              </a:rPr>
              <a:t>notes </a:t>
            </a:r>
            <a:r>
              <a:rPr lang="en" sz="1800" b="1" i="0" u="none" strike="noStrike" cap="none" baseline="0">
                <a:solidFill>
                  <a:schemeClr val="dk1"/>
                </a:solidFill>
                <a:latin typeface="Calibri"/>
                <a:ea typeface="Calibri"/>
                <a:cs typeface="Calibri"/>
                <a:sym typeface="Calibri"/>
              </a:rPr>
              <a:t>to use as a future reference.</a:t>
            </a:r>
          </a:p>
        </p:txBody>
      </p:sp>
      <p:sp>
        <p:nvSpPr>
          <p:cNvPr id="116" name="Shape 116"/>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SzPct val="25000"/>
              <a:buNone/>
            </a:pPr>
            <a:r>
              <a:rPr lang="en" sz="1600">
                <a:solidFill>
                  <a:srgbClr val="494429"/>
                </a:solidFill>
                <a:latin typeface="Arial Black"/>
                <a:ea typeface="Arial Black"/>
                <a:cs typeface="Arial Black"/>
                <a:sym typeface="Arial Black"/>
              </a:rPr>
              <a:t>Prepositional Phrases</a:t>
            </a:r>
          </a:p>
          <a:p>
            <a:endParaRPr lang="en" sz="1600">
              <a:solidFill>
                <a:srgbClr val="494429"/>
              </a:solidFill>
              <a:latin typeface="Arial Black"/>
              <a:ea typeface="Arial Black"/>
              <a:cs typeface="Arial Black"/>
              <a:sym typeface="Arial Black"/>
            </a:endParaRPr>
          </a:p>
        </p:txBody>
      </p:sp>
      <p:sp>
        <p:nvSpPr>
          <p:cNvPr id="120" name="Shape 120"/>
          <p:cNvSpPr txBox="1"/>
          <p:nvPr/>
        </p:nvSpPr>
        <p:spPr>
          <a:xfrm>
            <a:off x="152400" y="1600200"/>
            <a:ext cx="8839199" cy="5201400"/>
          </a:xfrm>
          <a:prstGeom prst="rect">
            <a:avLst/>
          </a:prstGeom>
          <a:solidFill>
            <a:schemeClr val="lt1">
              <a:alpha val="75690"/>
            </a:scheme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R="0" lvl="0" algn="l" rtl="0">
              <a:spcBef>
                <a:spcPts val="0"/>
              </a:spcBef>
              <a:spcAft>
                <a:spcPts val="0"/>
              </a:spcAft>
              <a:buNone/>
            </a:pPr>
            <a:r>
              <a:rPr lang="en" sz="2000" b="1" u="sng">
                <a:solidFill>
                  <a:schemeClr val="dk1"/>
                </a:solidFill>
                <a:latin typeface="Calibri"/>
                <a:ea typeface="Calibri"/>
                <a:cs typeface="Calibri"/>
                <a:sym typeface="Calibri"/>
              </a:rPr>
              <a:t>
Single Prepositional phrase:  </a:t>
            </a:r>
          </a:p>
          <a:p>
            <a:pPr marR="0" lvl="0" algn="l" rtl="0">
              <a:spcBef>
                <a:spcPts val="0"/>
              </a:spcBef>
              <a:spcAft>
                <a:spcPts val="0"/>
              </a:spcAft>
              <a:buNone/>
            </a:pPr>
            <a:r>
              <a:rPr lang="en" sz="2000" b="1" u="sng">
                <a:solidFill>
                  <a:srgbClr val="FF0000"/>
                </a:solidFill>
                <a:latin typeface="Calibri"/>
                <a:ea typeface="Calibri"/>
                <a:cs typeface="Calibri"/>
                <a:sym typeface="Calibri"/>
              </a:rPr>
              <a:t>In the beginning</a:t>
            </a:r>
            <a:r>
              <a:rPr lang="en" sz="2000" b="1">
                <a:solidFill>
                  <a:schemeClr val="dk1"/>
                </a:solidFill>
                <a:latin typeface="Calibri"/>
                <a:ea typeface="Calibri"/>
                <a:cs typeface="Calibri"/>
                <a:sym typeface="Calibri"/>
              </a:rPr>
              <a:t>, God created the heaven and the earth.</a:t>
            </a:r>
          </a:p>
          <a:p>
            <a:pPr marR="0" lvl="0" algn="r" rtl="0">
              <a:spcBef>
                <a:spcPts val="0"/>
              </a:spcBef>
              <a:spcAft>
                <a:spcPts val="0"/>
              </a:spcAft>
              <a:buNone/>
            </a:pPr>
            <a:r>
              <a:rPr lang="en" sz="2000" b="1">
                <a:solidFill>
                  <a:schemeClr val="dk1"/>
                </a:solidFill>
                <a:latin typeface="Calibri"/>
                <a:ea typeface="Calibri"/>
                <a:cs typeface="Calibri"/>
                <a:sym typeface="Calibri"/>
              </a:rPr>
              <a:t>The Bible</a:t>
            </a:r>
          </a:p>
          <a:p>
            <a:endParaRPr lang="en" sz="2000" b="1">
              <a:solidFill>
                <a:schemeClr val="dk1"/>
              </a:solidFill>
              <a:latin typeface="Calibri"/>
              <a:ea typeface="Calibri"/>
              <a:cs typeface="Calibri"/>
              <a:sym typeface="Calibri"/>
            </a:endParaRPr>
          </a:p>
          <a:p>
            <a:pPr marR="0" lvl="0" rtl="0">
              <a:spcBef>
                <a:spcPts val="0"/>
              </a:spcBef>
              <a:spcAft>
                <a:spcPts val="0"/>
              </a:spcAft>
              <a:buNone/>
            </a:pPr>
            <a:r>
              <a:rPr lang="en" sz="2000" b="1" u="sng">
                <a:solidFill>
                  <a:schemeClr val="dk1"/>
                </a:solidFill>
                <a:latin typeface="Calibri"/>
                <a:ea typeface="Calibri"/>
                <a:cs typeface="Calibri"/>
                <a:sym typeface="Calibri"/>
              </a:rPr>
              <a:t>Connected prepositional phrases:  </a:t>
            </a:r>
          </a:p>
          <a:p>
            <a:pPr marR="0" lvl="0" rtl="0">
              <a:spcBef>
                <a:spcPts val="0"/>
              </a:spcBef>
              <a:spcAft>
                <a:spcPts val="0"/>
              </a:spcAft>
              <a:buNone/>
            </a:pPr>
            <a:r>
              <a:rPr lang="en" sz="2000" b="1">
                <a:solidFill>
                  <a:schemeClr val="dk1"/>
                </a:solidFill>
                <a:latin typeface="Calibri"/>
                <a:ea typeface="Calibri"/>
                <a:cs typeface="Calibri"/>
                <a:sym typeface="Calibri"/>
              </a:rPr>
              <a:t>The whole congregation prayed for me alone, </a:t>
            </a:r>
            <a:r>
              <a:rPr lang="en" sz="2000" b="1" u="sng">
                <a:solidFill>
                  <a:srgbClr val="FF0000"/>
                </a:solidFill>
                <a:latin typeface="Calibri"/>
                <a:ea typeface="Calibri"/>
                <a:cs typeface="Calibri"/>
                <a:sym typeface="Calibri"/>
              </a:rPr>
              <a:t>in a mighty wail</a:t>
            </a:r>
            <a:r>
              <a:rPr lang="en" sz="2000" b="1">
                <a:solidFill>
                  <a:schemeClr val="dk1"/>
                </a:solidFill>
                <a:latin typeface="Calibri"/>
                <a:ea typeface="Calibri"/>
                <a:cs typeface="Calibri"/>
                <a:sym typeface="Calibri"/>
              </a:rPr>
              <a:t> </a:t>
            </a:r>
            <a:r>
              <a:rPr lang="en" sz="2000" b="1" u="sng">
                <a:solidFill>
                  <a:srgbClr val="FF0000"/>
                </a:solidFill>
                <a:latin typeface="Calibri"/>
                <a:ea typeface="Calibri"/>
                <a:cs typeface="Calibri"/>
                <a:sym typeface="Calibri"/>
              </a:rPr>
              <a:t>of moans and voices</a:t>
            </a:r>
            <a:r>
              <a:rPr lang="en" sz="2000" b="1">
                <a:solidFill>
                  <a:schemeClr val="dk1"/>
                </a:solidFill>
                <a:latin typeface="Calibri"/>
                <a:ea typeface="Calibri"/>
                <a:cs typeface="Calibri"/>
                <a:sym typeface="Calibri"/>
              </a:rPr>
              <a:t>.  </a:t>
            </a:r>
          </a:p>
          <a:p>
            <a:pPr marR="0" lvl="0" algn="r" rtl="0">
              <a:spcBef>
                <a:spcPts val="0"/>
              </a:spcBef>
              <a:spcAft>
                <a:spcPts val="0"/>
              </a:spcAft>
              <a:buNone/>
            </a:pPr>
            <a:r>
              <a:rPr lang="en" sz="2000" b="1">
                <a:solidFill>
                  <a:schemeClr val="dk1"/>
                </a:solidFill>
                <a:latin typeface="Calibri"/>
                <a:ea typeface="Calibri"/>
                <a:cs typeface="Calibri"/>
                <a:sym typeface="Calibri"/>
              </a:rPr>
              <a:t>Langston Hughes, </a:t>
            </a:r>
            <a:r>
              <a:rPr lang="en" sz="2000" b="1" i="1">
                <a:solidFill>
                  <a:schemeClr val="dk1"/>
                </a:solidFill>
                <a:latin typeface="Calibri"/>
                <a:ea typeface="Calibri"/>
                <a:cs typeface="Calibri"/>
                <a:sym typeface="Calibri"/>
              </a:rPr>
              <a:t>The Big Sea</a:t>
            </a:r>
          </a:p>
          <a:p>
            <a:pPr marR="0" lvl="0" algn="l" rtl="0">
              <a:spcBef>
                <a:spcPts val="0"/>
              </a:spcBef>
              <a:spcAft>
                <a:spcPts val="0"/>
              </a:spcAft>
              <a:buNone/>
            </a:pPr>
            <a:r>
              <a:rPr lang="en" sz="2000" b="1" u="sng">
                <a:solidFill>
                  <a:schemeClr val="dk1"/>
                </a:solidFill>
                <a:latin typeface="Calibri"/>
                <a:ea typeface="Calibri"/>
                <a:cs typeface="Calibri"/>
                <a:sym typeface="Calibri"/>
              </a:rPr>
              <a:t>Multiple prepositional phrases:</a:t>
            </a:r>
          </a:p>
          <a:p>
            <a:pPr marR="0" lvl="0" algn="l" rtl="0">
              <a:spcBef>
                <a:spcPts val="0"/>
              </a:spcBef>
              <a:spcAft>
                <a:spcPts val="0"/>
              </a:spcAft>
              <a:buNone/>
            </a:pPr>
            <a:r>
              <a:rPr lang="en" sz="2000" b="1">
                <a:solidFill>
                  <a:schemeClr val="dk1"/>
                </a:solidFill>
                <a:latin typeface="Calibri"/>
                <a:ea typeface="Calibri"/>
                <a:cs typeface="Calibri"/>
                <a:sym typeface="Calibri"/>
              </a:rPr>
              <a:t>The angry man chased Mikey and me around the yellow house and </a:t>
            </a:r>
            <a:r>
              <a:rPr lang="en" sz="2000" b="1" u="sng">
                <a:solidFill>
                  <a:srgbClr val="FF0000"/>
                </a:solidFill>
                <a:latin typeface="Calibri"/>
                <a:ea typeface="Calibri"/>
                <a:cs typeface="Calibri"/>
                <a:sym typeface="Calibri"/>
              </a:rPr>
              <a:t>up a backyard path</a:t>
            </a:r>
            <a:r>
              <a:rPr lang="en" sz="2000" b="1">
                <a:solidFill>
                  <a:srgbClr val="FF0000"/>
                </a:solidFill>
                <a:latin typeface="Calibri"/>
                <a:ea typeface="Calibri"/>
                <a:cs typeface="Calibri"/>
                <a:sym typeface="Calibri"/>
              </a:rPr>
              <a:t>, </a:t>
            </a:r>
            <a:r>
              <a:rPr lang="en" sz="2000" b="1" u="sng">
                <a:solidFill>
                  <a:srgbClr val="FF0000"/>
                </a:solidFill>
                <a:latin typeface="Calibri"/>
                <a:ea typeface="Calibri"/>
                <a:cs typeface="Calibri"/>
                <a:sym typeface="Calibri"/>
              </a:rPr>
              <a:t>under a low tree,</a:t>
            </a:r>
            <a:r>
              <a:rPr lang="en" sz="2000" b="1">
                <a:solidFill>
                  <a:srgbClr val="FF0000"/>
                </a:solidFill>
                <a:latin typeface="Calibri"/>
                <a:ea typeface="Calibri"/>
                <a:cs typeface="Calibri"/>
                <a:sym typeface="Calibri"/>
              </a:rPr>
              <a:t> </a:t>
            </a:r>
            <a:r>
              <a:rPr lang="en" sz="2000" b="1" u="sng">
                <a:solidFill>
                  <a:srgbClr val="FF0000"/>
                </a:solidFill>
                <a:latin typeface="Calibri"/>
                <a:ea typeface="Calibri"/>
                <a:cs typeface="Calibri"/>
                <a:sym typeface="Calibri"/>
              </a:rPr>
              <a:t>up a bank</a:t>
            </a:r>
            <a:r>
              <a:rPr lang="en" sz="2000" b="1">
                <a:solidFill>
                  <a:srgbClr val="FF0000"/>
                </a:solidFill>
                <a:latin typeface="Calibri"/>
                <a:ea typeface="Calibri"/>
                <a:cs typeface="Calibri"/>
                <a:sym typeface="Calibri"/>
              </a:rPr>
              <a:t>, </a:t>
            </a:r>
            <a:r>
              <a:rPr lang="en" sz="2000" b="1" u="sng">
                <a:solidFill>
                  <a:srgbClr val="FF0000"/>
                </a:solidFill>
                <a:latin typeface="Calibri"/>
                <a:ea typeface="Calibri"/>
                <a:cs typeface="Calibri"/>
                <a:sym typeface="Calibri"/>
              </a:rPr>
              <a:t>through a hedge</a:t>
            </a:r>
            <a:r>
              <a:rPr lang="en" sz="2000" b="1">
                <a:solidFill>
                  <a:srgbClr val="FF0000"/>
                </a:solidFill>
                <a:latin typeface="Calibri"/>
                <a:ea typeface="Calibri"/>
                <a:cs typeface="Calibri"/>
                <a:sym typeface="Calibri"/>
              </a:rPr>
              <a:t>, </a:t>
            </a:r>
            <a:r>
              <a:rPr lang="en" sz="2000" b="1" u="sng">
                <a:solidFill>
                  <a:srgbClr val="FF0000"/>
                </a:solidFill>
                <a:latin typeface="Calibri"/>
                <a:ea typeface="Calibri"/>
                <a:cs typeface="Calibri"/>
                <a:sym typeface="Calibri"/>
              </a:rPr>
              <a:t>down some snowy steps</a:t>
            </a:r>
            <a:r>
              <a:rPr lang="en" sz="2000" b="1">
                <a:solidFill>
                  <a:srgbClr val="FF0000"/>
                </a:solidFill>
                <a:latin typeface="Calibri"/>
                <a:ea typeface="Calibri"/>
                <a:cs typeface="Calibri"/>
                <a:sym typeface="Calibri"/>
              </a:rPr>
              <a:t>, and </a:t>
            </a:r>
            <a:r>
              <a:rPr lang="en" sz="2000" b="1" u="sng">
                <a:solidFill>
                  <a:srgbClr val="FF0000"/>
                </a:solidFill>
                <a:latin typeface="Calibri"/>
                <a:ea typeface="Calibri"/>
                <a:cs typeface="Calibri"/>
                <a:sym typeface="Calibri"/>
              </a:rPr>
              <a:t>across the grocery store’s delivery driveway</a:t>
            </a:r>
            <a:r>
              <a:rPr lang="en" sz="2000" b="1">
                <a:solidFill>
                  <a:schemeClr val="dk1"/>
                </a:solidFill>
                <a:latin typeface="Calibri"/>
                <a:ea typeface="Calibri"/>
                <a:cs typeface="Calibri"/>
                <a:sym typeface="Calibri"/>
              </a:rPr>
              <a:t>.</a:t>
            </a:r>
          </a:p>
          <a:p>
            <a:pPr marR="0" lvl="0" algn="r" rtl="0">
              <a:spcBef>
                <a:spcPts val="0"/>
              </a:spcBef>
              <a:spcAft>
                <a:spcPts val="0"/>
              </a:spcAft>
              <a:buNone/>
            </a:pPr>
            <a:r>
              <a:rPr lang="en" sz="2000" b="1">
                <a:solidFill>
                  <a:schemeClr val="dk1"/>
                </a:solidFill>
                <a:latin typeface="Calibri"/>
                <a:ea typeface="Calibri"/>
                <a:cs typeface="Calibri"/>
                <a:sym typeface="Calibri"/>
              </a:rPr>
              <a:t>Annie Dillard, </a:t>
            </a:r>
            <a:r>
              <a:rPr lang="en" sz="2000" b="1" i="1">
                <a:latin typeface="Calibri"/>
                <a:ea typeface="Calibri"/>
                <a:cs typeface="Calibri"/>
                <a:sym typeface="Calibri"/>
              </a:rPr>
              <a:t>An American Childhood</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subTitle" idx="1"/>
          </p:nvPr>
        </p:nvSpPr>
        <p:spPr>
          <a:xfrm>
            <a:off x="2590800" y="609600"/>
            <a:ext cx="5486399" cy="990599"/>
          </a:xfrm>
          <a:prstGeom prst="rect">
            <a:avLst/>
          </a:prstGeom>
          <a:solidFill>
            <a:schemeClr val="lt1">
              <a:alpha val="74509"/>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DIRECTIONS</a:t>
            </a:r>
          </a:p>
          <a:p>
            <a:pPr marL="0" marR="0" lvl="0" indent="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STEP 1:  </a:t>
            </a:r>
            <a:r>
              <a:rPr lang="en" sz="1800" b="1" i="0" u="none" strike="noStrike" cap="none" baseline="0">
                <a:solidFill>
                  <a:schemeClr val="dk1"/>
                </a:solidFill>
                <a:latin typeface="Calibri"/>
                <a:ea typeface="Calibri"/>
                <a:cs typeface="Calibri"/>
                <a:sym typeface="Calibri"/>
              </a:rPr>
              <a:t>Match the Sentence with the</a:t>
            </a:r>
            <a:r>
              <a:rPr lang="en" sz="1800" b="1">
                <a:solidFill>
                  <a:schemeClr val="dk1"/>
                </a:solidFill>
              </a:rPr>
              <a:t> prepositional phrase</a:t>
            </a:r>
            <a:r>
              <a:rPr lang="en" sz="1800" b="1" i="0" u="none" strike="noStrike" cap="none" baseline="0">
                <a:solidFill>
                  <a:schemeClr val="dk1"/>
                </a:solidFill>
                <a:latin typeface="Calibri"/>
                <a:ea typeface="Calibri"/>
                <a:cs typeface="Calibri"/>
                <a:sym typeface="Calibri"/>
              </a:rPr>
              <a:t> that fits best.  Write down your Answers.</a:t>
            </a:r>
          </a:p>
        </p:txBody>
      </p:sp>
      <p:sp>
        <p:nvSpPr>
          <p:cNvPr id="127" name="Shape 127"/>
          <p:cNvSpPr txBox="1"/>
          <p:nvPr/>
        </p:nvSpPr>
        <p:spPr>
          <a:xfrm>
            <a:off x="76200" y="1752600"/>
            <a:ext cx="6019799" cy="879900"/>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1. </a:t>
            </a:r>
            <a:r>
              <a:rPr lang="en" sz="1600" b="1" i="0" u="none" strike="noStrike" cap="none" baseline="0">
                <a:solidFill>
                  <a:schemeClr val="dk1"/>
                </a:solidFill>
                <a:latin typeface="Calibri"/>
                <a:ea typeface="Calibri"/>
                <a:cs typeface="Calibri"/>
                <a:sym typeface="Calibri"/>
              </a:rPr>
              <a:t> _____________, the mountains were just becoming visible as the morning fog burned away.  </a:t>
            </a:r>
          </a:p>
          <a:p>
            <a:pPr marL="342900" marR="0" lvl="0" indent="-342900" algn="r" rtl="0">
              <a:spcBef>
                <a:spcPts val="320"/>
              </a:spcBef>
              <a:spcAft>
                <a:spcPts val="0"/>
              </a:spcAft>
              <a:buClr>
                <a:srgbClr val="888888"/>
              </a:buClr>
              <a:buSzPct val="25000"/>
              <a:buFont typeface="Calibri"/>
              <a:buNone/>
            </a:pPr>
            <a:r>
              <a:rPr lang="en" b="1">
                <a:solidFill>
                  <a:schemeClr val="dk1"/>
                </a:solidFill>
                <a:latin typeface="Calibri"/>
                <a:ea typeface="Calibri"/>
                <a:cs typeface="Calibri"/>
                <a:sym typeface="Calibri"/>
              </a:rPr>
              <a:t>Charles Frazier, </a:t>
            </a:r>
            <a:r>
              <a:rPr lang="en" b="1" i="1">
                <a:solidFill>
                  <a:schemeClr val="dk1"/>
                </a:solidFill>
                <a:latin typeface="Calibri"/>
                <a:ea typeface="Calibri"/>
                <a:cs typeface="Calibri"/>
                <a:sym typeface="Calibri"/>
              </a:rPr>
              <a:t>Cold Mountain</a:t>
            </a:r>
            <a:r>
              <a:rPr lang="en" sz="1400" b="1" i="1" u="none" strike="noStrike" cap="none" baseline="0">
                <a:solidFill>
                  <a:schemeClr val="dk1"/>
                </a:solidFill>
                <a:latin typeface="Calibri"/>
                <a:ea typeface="Calibri"/>
                <a:cs typeface="Calibri"/>
                <a:sym typeface="Calibri"/>
              </a:rPr>
              <a:t> </a:t>
            </a:r>
          </a:p>
        </p:txBody>
      </p:sp>
      <p:sp>
        <p:nvSpPr>
          <p:cNvPr id="128" name="Shape 128"/>
          <p:cNvSpPr txBox="1"/>
          <p:nvPr/>
        </p:nvSpPr>
        <p:spPr>
          <a:xfrm>
            <a:off x="76200" y="2762250"/>
            <a:ext cx="6019799" cy="673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2. </a:t>
            </a:r>
            <a:r>
              <a:rPr lang="en" sz="1600" b="1" i="0" u="none" strike="noStrike" cap="none" baseline="0">
                <a:solidFill>
                  <a:schemeClr val="dk1"/>
                </a:solidFill>
                <a:latin typeface="Calibri"/>
                <a:ea typeface="Calibri"/>
                <a:cs typeface="Calibri"/>
                <a:sym typeface="Calibri"/>
              </a:rPr>
              <a:t> ____________________</a:t>
            </a:r>
            <a:r>
              <a:rPr lang="en" sz="1600" b="1">
                <a:solidFill>
                  <a:schemeClr val="dk1"/>
                </a:solidFill>
                <a:latin typeface="Calibri"/>
                <a:ea typeface="Calibri"/>
                <a:cs typeface="Calibri"/>
                <a:sym typeface="Calibri"/>
              </a:rPr>
              <a:t>came an old Chinaman.</a:t>
            </a:r>
          </a:p>
          <a:p>
            <a:pPr marL="342900" marR="0" lvl="0" indent="-342900" algn="r" rtl="0">
              <a:spcBef>
                <a:spcPts val="280"/>
              </a:spcBef>
              <a:spcAft>
                <a:spcPts val="0"/>
              </a:spcAft>
              <a:buClr>
                <a:srgbClr val="888888"/>
              </a:buClr>
              <a:buSzPct val="25000"/>
              <a:buFont typeface="Calibri"/>
              <a:buNone/>
            </a:pPr>
            <a:r>
              <a:rPr lang="en" b="1">
                <a:solidFill>
                  <a:schemeClr val="dk1"/>
                </a:solidFill>
                <a:latin typeface="Calibri"/>
                <a:ea typeface="Calibri"/>
                <a:cs typeface="Calibri"/>
                <a:sym typeface="Calibri"/>
              </a:rPr>
              <a:t>John Steinbeck, </a:t>
            </a:r>
            <a:r>
              <a:rPr lang="en" b="1" i="1">
                <a:solidFill>
                  <a:schemeClr val="dk1"/>
                </a:solidFill>
                <a:latin typeface="Calibri"/>
                <a:ea typeface="Calibri"/>
                <a:cs typeface="Calibri"/>
                <a:sym typeface="Calibri"/>
              </a:rPr>
              <a:t>Cannery Row</a:t>
            </a:r>
          </a:p>
        </p:txBody>
      </p:sp>
      <p:sp>
        <p:nvSpPr>
          <p:cNvPr id="129" name="Shape 129"/>
          <p:cNvSpPr txBox="1"/>
          <p:nvPr/>
        </p:nvSpPr>
        <p:spPr>
          <a:xfrm>
            <a:off x="76200" y="4985350"/>
            <a:ext cx="6019799" cy="11033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a:solidFill>
                  <a:srgbClr val="FF0000"/>
                </a:solidFill>
                <a:latin typeface="Calibri"/>
                <a:ea typeface="Calibri"/>
                <a:cs typeface="Calibri"/>
                <a:sym typeface="Calibri"/>
              </a:rPr>
              <a:t>4</a:t>
            </a:r>
            <a:r>
              <a:rPr lang="en" sz="1600" b="1" i="0" u="none" strike="noStrike" cap="none" baseline="0">
                <a:solidFill>
                  <a:srgbClr val="FF0000"/>
                </a:solidFill>
                <a:latin typeface="Calibri"/>
                <a:ea typeface="Calibri"/>
                <a:cs typeface="Calibri"/>
                <a:sym typeface="Calibri"/>
              </a:rPr>
              <a:t>. </a:t>
            </a:r>
            <a:r>
              <a:rPr lang="en" sz="1600" b="1" i="0" u="none" strike="noStrike" cap="none" baseline="0">
                <a:solidFill>
                  <a:schemeClr val="dk1"/>
                </a:solidFill>
                <a:latin typeface="Calibri"/>
                <a:ea typeface="Calibri"/>
                <a:cs typeface="Calibri"/>
                <a:sym typeface="Calibri"/>
              </a:rPr>
              <a:t> </a:t>
            </a:r>
            <a:r>
              <a:rPr lang="en" sz="1600" b="1">
                <a:solidFill>
                  <a:schemeClr val="dk1"/>
                </a:solidFill>
                <a:latin typeface="Calibri"/>
                <a:ea typeface="Calibri"/>
                <a:cs typeface="Calibri"/>
                <a:sym typeface="Calibri"/>
              </a:rPr>
              <a:t>By 5 p.m. of the afternoon of the funeral, the company president had begun, discretely of course, __________ to make inquiries about his replacement.</a:t>
            </a:r>
            <a:r>
              <a:rPr lang="en" sz="1600" b="1" i="0" u="none" strike="noStrike" cap="none" baseline="0">
                <a:solidFill>
                  <a:schemeClr val="dk1"/>
                </a:solidFill>
                <a:latin typeface="Calibri"/>
                <a:ea typeface="Calibri"/>
                <a:cs typeface="Calibri"/>
                <a:sym typeface="Calibri"/>
              </a:rPr>
              <a:t>.</a:t>
            </a:r>
          </a:p>
          <a:p>
            <a:pPr marL="342900" marR="0" lvl="0" indent="-342900" algn="r" rtl="0">
              <a:spcBef>
                <a:spcPts val="280"/>
              </a:spcBef>
              <a:spcAft>
                <a:spcPts val="0"/>
              </a:spcAft>
              <a:buClr>
                <a:srgbClr val="888888"/>
              </a:buClr>
              <a:buSzPct val="25000"/>
              <a:buFont typeface="Calibri"/>
              <a:buNone/>
            </a:pPr>
            <a:r>
              <a:rPr lang="en" b="1">
                <a:solidFill>
                  <a:schemeClr val="dk1"/>
                </a:solidFill>
                <a:latin typeface="Calibri"/>
                <a:ea typeface="Calibri"/>
                <a:cs typeface="Calibri"/>
                <a:sym typeface="Calibri"/>
              </a:rPr>
              <a:t>Ellen Goodman, </a:t>
            </a:r>
            <a:r>
              <a:rPr lang="en" b="1" i="1">
                <a:solidFill>
                  <a:schemeClr val="dk1"/>
                </a:solidFill>
                <a:latin typeface="Calibri"/>
                <a:ea typeface="Calibri"/>
                <a:cs typeface="Calibri"/>
                <a:sym typeface="Calibri"/>
              </a:rPr>
              <a:t>Close to Home</a:t>
            </a:r>
          </a:p>
        </p:txBody>
      </p:sp>
      <p:sp>
        <p:nvSpPr>
          <p:cNvPr id="130" name="Shape 130"/>
          <p:cNvSpPr txBox="1"/>
          <p:nvPr/>
        </p:nvSpPr>
        <p:spPr>
          <a:xfrm>
            <a:off x="76200" y="3535700"/>
            <a:ext cx="6019799" cy="1349400"/>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a:solidFill>
                  <a:srgbClr val="FF0000"/>
                </a:solidFill>
                <a:latin typeface="Calibri"/>
                <a:ea typeface="Calibri"/>
                <a:cs typeface="Calibri"/>
                <a:sym typeface="Calibri"/>
              </a:rPr>
              <a:t>3</a:t>
            </a:r>
            <a:r>
              <a:rPr lang="en" sz="1600" b="1" i="0" u="none" strike="noStrike" cap="none" baseline="0">
                <a:solidFill>
                  <a:srgbClr val="FF0000"/>
                </a:solidFill>
                <a:latin typeface="Calibri"/>
                <a:ea typeface="Calibri"/>
                <a:cs typeface="Calibri"/>
                <a:sym typeface="Calibri"/>
              </a:rPr>
              <a:t>.  </a:t>
            </a:r>
            <a:r>
              <a:rPr lang="en" sz="1600" b="1">
                <a:solidFill>
                  <a:schemeClr val="dk1"/>
                </a:solidFill>
                <a:latin typeface="Calibri"/>
                <a:ea typeface="Calibri"/>
                <a:cs typeface="Calibri"/>
                <a:sym typeface="Calibri"/>
              </a:rPr>
              <a:t>Our first year in New York we rented a small apartment with a Catholic school nearby, taught by the Sisters of Charity, hefty women in long black gowns and bonnets that made them look peculiar.</a:t>
            </a:r>
            <a:r>
              <a:rPr lang="en" sz="1600" b="1" i="0" u="none" strike="noStrike" cap="none" baseline="0">
                <a:solidFill>
                  <a:schemeClr val="dk1"/>
                </a:solidFill>
                <a:latin typeface="Calibri"/>
                <a:ea typeface="Calibri"/>
                <a:cs typeface="Calibri"/>
                <a:sym typeface="Calibri"/>
              </a:rPr>
              <a:t>, _____________________.</a:t>
            </a:r>
          </a:p>
          <a:p>
            <a:pPr marL="342900" marR="0" lvl="0" indent="-342900" algn="r" rtl="0">
              <a:spcBef>
                <a:spcPts val="280"/>
              </a:spcBef>
              <a:spcAft>
                <a:spcPts val="0"/>
              </a:spcAft>
              <a:buClr>
                <a:srgbClr val="888888"/>
              </a:buClr>
              <a:buSzPct val="25000"/>
              <a:buFont typeface="Calibri"/>
              <a:buNone/>
            </a:pPr>
            <a:r>
              <a:rPr lang="en" b="1">
                <a:solidFill>
                  <a:schemeClr val="dk1"/>
                </a:solidFill>
                <a:latin typeface="Calibri"/>
                <a:ea typeface="Calibri"/>
                <a:cs typeface="Calibri"/>
                <a:sym typeface="Calibri"/>
              </a:rPr>
              <a:t>Julia Alvarez</a:t>
            </a:r>
            <a:r>
              <a:rPr lang="en" sz="1400" b="1" i="0" u="none" strike="noStrike" cap="none" baseline="0">
                <a:solidFill>
                  <a:schemeClr val="dk1"/>
                </a:solidFill>
                <a:latin typeface="Calibri"/>
                <a:ea typeface="Calibri"/>
                <a:cs typeface="Calibri"/>
                <a:sym typeface="Calibri"/>
              </a:rPr>
              <a:t>, </a:t>
            </a:r>
            <a:r>
              <a:rPr lang="en" b="1" i="1">
                <a:solidFill>
                  <a:schemeClr val="dk1"/>
                </a:solidFill>
                <a:latin typeface="Calibri"/>
                <a:ea typeface="Calibri"/>
                <a:cs typeface="Calibri"/>
                <a:sym typeface="Calibri"/>
              </a:rPr>
              <a:t>“Snow”</a:t>
            </a:r>
          </a:p>
        </p:txBody>
      </p:sp>
      <p:graphicFrame>
        <p:nvGraphicFramePr>
          <p:cNvPr id="131" name="Shape 131"/>
          <p:cNvGraphicFramePr/>
          <p:nvPr/>
        </p:nvGraphicFramePr>
        <p:xfrm>
          <a:off x="6248400" y="1766888"/>
          <a:ext cx="2819400" cy="4497965"/>
        </p:xfrm>
        <a:graphic>
          <a:graphicData uri="http://schemas.openxmlformats.org/drawingml/2006/table">
            <a:tbl>
              <a:tblPr firstRow="1" bandRow="1">
                <a:noFill/>
                <a:tableStyleId>{87958E34-048F-4783-8A28-EF3DE2CD9AEC}</a:tableStyleId>
              </a:tblPr>
              <a:tblGrid>
                <a:gridCol w="2819400"/>
              </a:tblGrid>
              <a:tr h="442575">
                <a:tc>
                  <a:txBody>
                    <a:bodyPr/>
                    <a:lstStyle/>
                    <a:p>
                      <a:pPr lvl="0" algn="ctr" rtl="0">
                        <a:buSzPct val="25000"/>
                        <a:buNone/>
                      </a:pPr>
                      <a:r>
                        <a:rPr lang="en" sz="1600"/>
                        <a:t>Delayed Adverb Bank</a:t>
                      </a:r>
                    </a:p>
                  </a:txBody>
                  <a:tcPr marL="91450" marR="91450" marT="45725" marB="45725">
                    <a:solidFill>
                      <a:srgbClr val="5F497A">
                        <a:alpha val="80000"/>
                      </a:srgbClr>
                    </a:solidFill>
                  </a:tcPr>
                </a:tc>
              </a:tr>
              <a:tr h="777625">
                <a:tc>
                  <a:txBody>
                    <a:bodyPr/>
                    <a:lstStyle/>
                    <a:p>
                      <a:pPr lvl="0" algn="l" rtl="0">
                        <a:spcBef>
                          <a:spcPts val="0"/>
                        </a:spcBef>
                        <a:spcAft>
                          <a:spcPts val="0"/>
                        </a:spcAft>
                        <a:buSzPct val="25000"/>
                        <a:buNone/>
                      </a:pPr>
                      <a:r>
                        <a:rPr lang="en" b="1"/>
                        <a:t>A. </a:t>
                      </a:r>
                      <a:r>
                        <a:rPr lang="en" b="1">
                          <a:solidFill>
                            <a:schemeClr val="dk1"/>
                          </a:solidFill>
                        </a:rPr>
                        <a:t>with care and taste</a:t>
                      </a:r>
                    </a:p>
                  </a:txBody>
                  <a:tcPr marL="91450" marR="91450" marT="45725" marB="45725">
                    <a:solidFill>
                      <a:srgbClr val="CCC0D9">
                        <a:alpha val="80000"/>
                      </a:srgbClr>
                    </a:solidFill>
                  </a:tcPr>
                </a:tc>
              </a:tr>
              <a:tr h="777625">
                <a:tc>
                  <a:txBody>
                    <a:bodyPr/>
                    <a:lstStyle/>
                    <a:p>
                      <a:pPr lvl="0" algn="l" rtl="0">
                        <a:spcBef>
                          <a:spcPts val="0"/>
                        </a:spcBef>
                        <a:spcAft>
                          <a:spcPts val="0"/>
                        </a:spcAft>
                        <a:buSzPct val="25000"/>
                        <a:buNone/>
                      </a:pPr>
                      <a:r>
                        <a:rPr lang="en" b="1"/>
                        <a:t>B. like dolls in mourning</a:t>
                      </a:r>
                    </a:p>
                  </a:txBody>
                  <a:tcPr marL="91450" marR="91450" marT="45725" marB="45725">
                    <a:solidFill>
                      <a:srgbClr val="E5DFEC">
                        <a:alpha val="80000"/>
                      </a:srgbClr>
                    </a:solidFill>
                  </a:tcPr>
                </a:tc>
              </a:tr>
              <a:tr h="777625">
                <a:tc>
                  <a:txBody>
                    <a:bodyPr/>
                    <a:lstStyle/>
                    <a:p>
                      <a:pPr lvl="0" algn="l" rtl="0">
                        <a:spcBef>
                          <a:spcPts val="0"/>
                        </a:spcBef>
                        <a:spcAft>
                          <a:spcPts val="0"/>
                        </a:spcAft>
                        <a:buSzPct val="25000"/>
                        <a:buNone/>
                      </a:pPr>
                      <a:r>
                        <a:rPr lang="en" b="1"/>
                        <a:t>C. above the fields and pastures</a:t>
                      </a:r>
                    </a:p>
                  </a:txBody>
                  <a:tcPr marL="91450" marR="91450" marT="45725" marB="45725">
                    <a:solidFill>
                      <a:srgbClr val="CCC0D9">
                        <a:alpha val="80000"/>
                      </a:srgbClr>
                    </a:solidFill>
                  </a:tcPr>
                </a:tc>
              </a:tr>
              <a:tr h="777625">
                <a:tc>
                  <a:txBody>
                    <a:bodyPr/>
                    <a:lstStyle/>
                    <a:p>
                      <a:pPr lvl="0" algn="l" rtl="0">
                        <a:spcBef>
                          <a:spcPts val="0"/>
                        </a:spcBef>
                        <a:spcAft>
                          <a:spcPts val="0"/>
                        </a:spcAft>
                        <a:buSzPct val="25000"/>
                        <a:buNone/>
                      </a:pPr>
                      <a:r>
                        <a:rPr lang="en" b="1"/>
                        <a:t>D. down the hill, past the Palace Flophouse down the chicken walk, and through the vacant lot</a:t>
                      </a:r>
                    </a:p>
                  </a:txBody>
                  <a:tcPr marL="91450" marR="91450" marT="45725" marB="45725">
                    <a:solidFill>
                      <a:srgbClr val="E5DFEC">
                        <a:alpha val="80000"/>
                      </a:srgbClr>
                    </a:solidFill>
                  </a:tcPr>
                </a:tc>
              </a:tr>
              <a:tr h="777625">
                <a:tc>
                  <a:txBody>
                    <a:bodyPr/>
                    <a:lstStyle/>
                    <a:p>
                      <a:endParaRPr/>
                    </a:p>
                  </a:txBody>
                  <a:tcPr marL="91450" marR="91450" marT="45725" marB="45725">
                    <a:solidFill>
                      <a:srgbClr val="CCC0D9">
                        <a:alpha val="80000"/>
                      </a:srgbClr>
                    </a:solidFill>
                  </a:tcPr>
                </a:tc>
              </a:tr>
            </a:tbl>
          </a:graphicData>
        </a:graphic>
      </p:graphicFrame>
      <p:sp>
        <p:nvSpPr>
          <p:cNvPr id="135" name="Shape 135"/>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Prepositional Phrases</a:t>
            </a:r>
          </a:p>
          <a:p>
            <a:endParaRPr lang="en" sz="1600">
              <a:solidFill>
                <a:srgbClr val="494429"/>
              </a:solidFill>
              <a:latin typeface="Arial Black"/>
              <a:ea typeface="Arial Black"/>
              <a:cs typeface="Arial Black"/>
              <a:sym typeface="Arial Black"/>
            </a:endParaRPr>
          </a:p>
        </p:txBody>
      </p:sp>
      <p:pic>
        <p:nvPicPr>
          <p:cNvPr id="137" name="Shape 137"/>
          <p:cNvPicPr preferRelativeResize="0"/>
          <p:nvPr/>
        </p:nvPicPr>
        <p:blipFill>
          <a:blip r:embed="rId3"/>
          <a:stretch>
            <a:fillRect/>
          </a:stretch>
        </p:blipFill>
        <p:spPr>
          <a:xfrm rot="1142258">
            <a:off x="266699" y="5965824"/>
            <a:ext cx="631824" cy="811212"/>
          </a:xfrm>
          <a:prstGeom prst="rect">
            <a:avLst/>
          </a:prstGeom>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5" name="Shape 145"/>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Prepositional Phrases</a:t>
            </a:r>
          </a:p>
          <a:p>
            <a:endParaRPr lang="en" sz="1600">
              <a:solidFill>
                <a:srgbClr val="494429"/>
              </a:solidFill>
              <a:latin typeface="Arial Black"/>
              <a:ea typeface="Arial Black"/>
              <a:cs typeface="Arial Black"/>
              <a:sym typeface="Arial Black"/>
            </a:endParaRPr>
          </a:p>
        </p:txBody>
      </p:sp>
      <p:sp>
        <p:nvSpPr>
          <p:cNvPr id="146" name="Shape 146"/>
          <p:cNvSpPr txBox="1"/>
          <p:nvPr/>
        </p:nvSpPr>
        <p:spPr>
          <a:xfrm>
            <a:off x="2590800" y="649287"/>
            <a:ext cx="5486399" cy="646112"/>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0" u="none" strike="noStrike" cap="none" baseline="0">
                <a:solidFill>
                  <a:srgbClr val="FF0000"/>
                </a:solidFill>
                <a:latin typeface="Calibri"/>
                <a:ea typeface="Calibri"/>
                <a:cs typeface="Calibri"/>
                <a:sym typeface="Calibri"/>
              </a:rPr>
              <a:t>DIRECTIONS</a:t>
            </a:r>
          </a:p>
          <a:p>
            <a:pPr marL="0" marR="0" lvl="0" indent="0" algn="l" rtl="0">
              <a:spcBef>
                <a:spcPts val="0"/>
              </a:spcBef>
              <a:spcAft>
                <a:spcPts val="0"/>
              </a:spcAft>
              <a:buSzPct val="25000"/>
              <a:buNone/>
            </a:pPr>
            <a:r>
              <a:rPr lang="en" sz="1800" b="1" i="0" u="none" strike="noStrike" cap="none" baseline="0">
                <a:solidFill>
                  <a:schemeClr val="dk1"/>
                </a:solidFill>
                <a:latin typeface="Calibri"/>
                <a:ea typeface="Calibri"/>
                <a:cs typeface="Calibri"/>
                <a:sym typeface="Calibri"/>
              </a:rPr>
              <a:t>Check your answers.</a:t>
            </a:r>
          </a:p>
        </p:txBody>
      </p:sp>
      <p:sp>
        <p:nvSpPr>
          <p:cNvPr id="147" name="Shape 147"/>
          <p:cNvSpPr txBox="1"/>
          <p:nvPr/>
        </p:nvSpPr>
        <p:spPr>
          <a:xfrm>
            <a:off x="2590800" y="1371600"/>
            <a:ext cx="2362200" cy="685799"/>
          </a:xfrm>
          <a:prstGeom prst="rect">
            <a:avLst/>
          </a:prstGeom>
          <a:solidFill>
            <a:srgbClr val="F2DADA">
              <a:alpha val="84705"/>
            </a:srgb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ANSWER</a:t>
            </a:r>
          </a:p>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chemeClr val="dk1"/>
                </a:solidFill>
                <a:latin typeface="Calibri"/>
                <a:ea typeface="Calibri"/>
                <a:cs typeface="Calibri"/>
                <a:sym typeface="Calibri"/>
              </a:rPr>
              <a:t>1</a:t>
            </a:r>
            <a:r>
              <a:rPr lang="en" sz="1800" b="1">
                <a:solidFill>
                  <a:schemeClr val="dk1"/>
                </a:solidFill>
                <a:latin typeface="Calibri"/>
                <a:ea typeface="Calibri"/>
                <a:cs typeface="Calibri"/>
                <a:sym typeface="Calibri"/>
              </a:rPr>
              <a:t>C</a:t>
            </a:r>
            <a:r>
              <a:rPr lang="en" sz="1800" b="1" i="0" u="none" strike="noStrike" cap="none" baseline="0">
                <a:solidFill>
                  <a:schemeClr val="dk1"/>
                </a:solidFill>
                <a:latin typeface="Calibri"/>
                <a:ea typeface="Calibri"/>
                <a:cs typeface="Calibri"/>
                <a:sym typeface="Calibri"/>
              </a:rPr>
              <a:t> – 2</a:t>
            </a:r>
            <a:r>
              <a:rPr lang="en" sz="1800" b="1">
                <a:solidFill>
                  <a:schemeClr val="dk1"/>
                </a:solidFill>
                <a:latin typeface="Calibri"/>
                <a:ea typeface="Calibri"/>
                <a:cs typeface="Calibri"/>
                <a:sym typeface="Calibri"/>
              </a:rPr>
              <a:t>D</a:t>
            </a:r>
            <a:r>
              <a:rPr lang="en" sz="1800" b="1" i="0" u="none" strike="noStrike" cap="none" baseline="0">
                <a:solidFill>
                  <a:schemeClr val="dk1"/>
                </a:solidFill>
                <a:latin typeface="Calibri"/>
                <a:ea typeface="Calibri"/>
                <a:cs typeface="Calibri"/>
                <a:sym typeface="Calibri"/>
              </a:rPr>
              <a:t>– 3</a:t>
            </a:r>
            <a:r>
              <a:rPr lang="en" sz="1800" b="1">
                <a:solidFill>
                  <a:schemeClr val="dk1"/>
                </a:solidFill>
                <a:latin typeface="Calibri"/>
                <a:ea typeface="Calibri"/>
                <a:cs typeface="Calibri"/>
                <a:sym typeface="Calibri"/>
              </a:rPr>
              <a:t>B</a:t>
            </a:r>
            <a:r>
              <a:rPr lang="en" sz="1800" b="1" i="0" u="none" strike="noStrike" cap="none" baseline="0">
                <a:solidFill>
                  <a:schemeClr val="dk1"/>
                </a:solidFill>
                <a:latin typeface="Calibri"/>
                <a:ea typeface="Calibri"/>
                <a:cs typeface="Calibri"/>
                <a:sym typeface="Calibri"/>
              </a:rPr>
              <a:t> – 4</a:t>
            </a:r>
            <a:r>
              <a:rPr lang="en" sz="1800" b="1">
                <a:solidFill>
                  <a:schemeClr val="dk1"/>
                </a:solidFill>
                <a:latin typeface="Calibri"/>
                <a:ea typeface="Calibri"/>
                <a:cs typeface="Calibri"/>
                <a:sym typeface="Calibri"/>
              </a:rPr>
              <a:t>A</a:t>
            </a:r>
            <a:r>
              <a:rPr lang="en" sz="1800" b="1" i="0" u="none" strike="noStrike" cap="none" baseline="0">
                <a:solidFill>
                  <a:schemeClr val="dk1"/>
                </a:solidFill>
                <a:latin typeface="Calibri"/>
                <a:ea typeface="Calibri"/>
                <a:cs typeface="Calibri"/>
                <a:sym typeface="Calibri"/>
              </a:rPr>
              <a:t> </a:t>
            </a:r>
          </a:p>
        </p:txBody>
      </p:sp>
      <p:sp>
        <p:nvSpPr>
          <p:cNvPr id="149" name="Shape 149"/>
          <p:cNvSpPr txBox="1"/>
          <p:nvPr/>
        </p:nvSpPr>
        <p:spPr>
          <a:xfrm>
            <a:off x="152400" y="3162300"/>
            <a:ext cx="8763000" cy="6095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2. </a:t>
            </a:r>
            <a:r>
              <a:rPr lang="en" sz="1600" b="1" i="0" u="none" strike="noStrike" cap="none" baseline="0">
                <a:solidFill>
                  <a:schemeClr val="dk1"/>
                </a:solidFill>
                <a:latin typeface="Calibri"/>
                <a:ea typeface="Calibri"/>
                <a:cs typeface="Calibri"/>
                <a:sym typeface="Calibri"/>
              </a:rPr>
              <a:t> </a:t>
            </a:r>
            <a:r>
              <a:rPr lang="en" sz="1600" b="1" u="sng">
                <a:solidFill>
                  <a:srgbClr val="FF0000"/>
                </a:solidFill>
                <a:latin typeface="Calibri"/>
                <a:ea typeface="Calibri"/>
                <a:cs typeface="Calibri"/>
                <a:sym typeface="Calibri"/>
              </a:rPr>
              <a:t>Down the hill, past the palace Flophouse, down the chicken walk, and through the vacant lot</a:t>
            </a:r>
            <a:r>
              <a:rPr lang="en" sz="1600" b="1">
                <a:solidFill>
                  <a:schemeClr val="dk1"/>
                </a:solidFill>
                <a:latin typeface="Calibri"/>
                <a:ea typeface="Calibri"/>
                <a:cs typeface="Calibri"/>
                <a:sym typeface="Calibri"/>
              </a:rPr>
              <a:t> came an old Chinaman.</a:t>
            </a:r>
          </a:p>
          <a:p>
            <a:endParaRPr lang="en" sz="1600" b="1">
              <a:solidFill>
                <a:schemeClr val="dk1"/>
              </a:solidFill>
              <a:latin typeface="Calibri"/>
              <a:ea typeface="Calibri"/>
              <a:cs typeface="Calibri"/>
              <a:sym typeface="Calibri"/>
            </a:endParaRPr>
          </a:p>
        </p:txBody>
      </p:sp>
      <p:sp>
        <p:nvSpPr>
          <p:cNvPr id="150" name="Shape 150"/>
          <p:cNvSpPr txBox="1"/>
          <p:nvPr/>
        </p:nvSpPr>
        <p:spPr>
          <a:xfrm>
            <a:off x="152400" y="3870275"/>
            <a:ext cx="8763000" cy="933300"/>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3. </a:t>
            </a:r>
            <a:r>
              <a:rPr lang="en" sz="1600" b="1">
                <a:solidFill>
                  <a:schemeClr val="dk1"/>
                </a:solidFill>
                <a:latin typeface="Calibri"/>
                <a:ea typeface="Calibri"/>
                <a:cs typeface="Calibri"/>
                <a:sym typeface="Calibri"/>
              </a:rPr>
              <a:t>Our first year in New York we rented a small apartment with a Catholic school nearby, taught by the Sisters of Charity, hefty women in long black gowns and bonnets that made them look peculiar., </a:t>
            </a:r>
            <a:r>
              <a:rPr lang="en" sz="1600" b="1" u="sng">
                <a:solidFill>
                  <a:srgbClr val="FF0000"/>
                </a:solidFill>
                <a:latin typeface="Calibri"/>
                <a:ea typeface="Calibri"/>
                <a:cs typeface="Calibri"/>
                <a:sym typeface="Calibri"/>
              </a:rPr>
              <a:t>like dolls in mourning.</a:t>
            </a:r>
          </a:p>
          <a:p>
            <a:endParaRPr lang="en" sz="1600" b="1" u="sng">
              <a:solidFill>
                <a:srgbClr val="FF0000"/>
              </a:solidFill>
              <a:latin typeface="Calibri"/>
              <a:ea typeface="Calibri"/>
              <a:cs typeface="Calibri"/>
              <a:sym typeface="Calibri"/>
            </a:endParaRPr>
          </a:p>
        </p:txBody>
      </p:sp>
      <p:sp>
        <p:nvSpPr>
          <p:cNvPr id="151" name="Shape 151"/>
          <p:cNvSpPr txBox="1"/>
          <p:nvPr/>
        </p:nvSpPr>
        <p:spPr>
          <a:xfrm>
            <a:off x="152400" y="4897575"/>
            <a:ext cx="8763000" cy="838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4. </a:t>
            </a:r>
            <a:r>
              <a:rPr lang="en" sz="1600" b="1">
                <a:solidFill>
                  <a:schemeClr val="dk1"/>
                </a:solidFill>
                <a:latin typeface="Calibri"/>
                <a:ea typeface="Calibri"/>
                <a:cs typeface="Calibri"/>
                <a:sym typeface="Calibri"/>
              </a:rPr>
              <a:t>By 5 p.m. of the afternoon of the funeral, the company president had begun, discretely of course, </a:t>
            </a:r>
            <a:r>
              <a:rPr lang="en" sz="1600" b="1" u="sng">
                <a:solidFill>
                  <a:srgbClr val="FF0000"/>
                </a:solidFill>
                <a:latin typeface="Calibri"/>
                <a:ea typeface="Calibri"/>
                <a:cs typeface="Calibri"/>
                <a:sym typeface="Calibri"/>
              </a:rPr>
              <a:t>with care and taste,</a:t>
            </a:r>
            <a:r>
              <a:rPr lang="en" sz="1600" b="1">
                <a:solidFill>
                  <a:schemeClr val="dk1"/>
                </a:solidFill>
                <a:latin typeface="Calibri"/>
                <a:ea typeface="Calibri"/>
                <a:cs typeface="Calibri"/>
                <a:sym typeface="Calibri"/>
              </a:rPr>
              <a:t> to make inquiries about his replacement..</a:t>
            </a:r>
          </a:p>
          <a:p>
            <a:endParaRPr lang="en" sz="1600" b="1">
              <a:solidFill>
                <a:schemeClr val="dk1"/>
              </a:solidFill>
              <a:latin typeface="Calibri"/>
              <a:ea typeface="Calibri"/>
              <a:cs typeface="Calibri"/>
              <a:sym typeface="Calibri"/>
            </a:endParaRPr>
          </a:p>
          <a:p>
            <a:endParaRPr lang="en" sz="1600" b="1">
              <a:solidFill>
                <a:schemeClr val="dk1"/>
              </a:solidFill>
              <a:latin typeface="Calibri"/>
              <a:ea typeface="Calibri"/>
              <a:cs typeface="Calibri"/>
              <a:sym typeface="Calibri"/>
            </a:endParaRPr>
          </a:p>
        </p:txBody>
      </p:sp>
      <p:sp>
        <p:nvSpPr>
          <p:cNvPr id="152" name="Shape 152"/>
          <p:cNvSpPr txBox="1"/>
          <p:nvPr/>
        </p:nvSpPr>
        <p:spPr>
          <a:xfrm>
            <a:off x="152400" y="2228850"/>
            <a:ext cx="8763000" cy="838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1. </a:t>
            </a:r>
            <a:r>
              <a:rPr lang="en" sz="1600" b="1" i="0" u="none" strike="noStrike" cap="none" baseline="0">
                <a:solidFill>
                  <a:schemeClr val="dk1"/>
                </a:solidFill>
                <a:latin typeface="Calibri"/>
                <a:ea typeface="Calibri"/>
                <a:cs typeface="Calibri"/>
                <a:sym typeface="Calibri"/>
              </a:rPr>
              <a:t> </a:t>
            </a:r>
            <a:r>
              <a:rPr lang="en" sz="1600" b="1" u="sng">
                <a:solidFill>
                  <a:srgbClr val="FF0000"/>
                </a:solidFill>
                <a:latin typeface="Calibri"/>
                <a:ea typeface="Calibri"/>
                <a:cs typeface="Calibri"/>
                <a:sym typeface="Calibri"/>
              </a:rPr>
              <a:t>Above the fields and pastures</a:t>
            </a:r>
            <a:r>
              <a:rPr lang="en" sz="1600" b="1">
                <a:solidFill>
                  <a:schemeClr val="dk1"/>
                </a:solidFill>
                <a:latin typeface="Calibri"/>
                <a:ea typeface="Calibri"/>
                <a:cs typeface="Calibri"/>
                <a:sym typeface="Calibri"/>
              </a:rPr>
              <a:t>, the mountains were just becoming visible as the morning fog burned away.  </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aphicFrame>
        <p:nvGraphicFramePr>
          <p:cNvPr id="157" name="Shape 157"/>
          <p:cNvGraphicFramePr/>
          <p:nvPr/>
        </p:nvGraphicFramePr>
        <p:xfrm>
          <a:off x="152400" y="4215208"/>
          <a:ext cx="8839200" cy="2498440"/>
        </p:xfrm>
        <a:graphic>
          <a:graphicData uri="http://schemas.openxmlformats.org/drawingml/2006/table">
            <a:tbl>
              <a:tblPr firstRow="1" bandRow="1">
                <a:noFill/>
                <a:tableStyleId>{7875AB54-F0A6-4C43-85B3-D18B67D78D71}</a:tableStyleId>
              </a:tblPr>
              <a:tblGrid>
                <a:gridCol w="4419600"/>
                <a:gridCol w="4419600"/>
              </a:tblGrid>
              <a:tr h="377225">
                <a:tc gridSpan="2">
                  <a:txBody>
                    <a:bodyPr/>
                    <a:lstStyle/>
                    <a:p>
                      <a:pPr lvl="0" algn="ctr" rtl="0">
                        <a:buSzPct val="25000"/>
                        <a:buNone/>
                      </a:pPr>
                      <a:r>
                        <a:rPr lang="en" sz="2000"/>
                        <a:t>Scrambled Sentence Bank</a:t>
                      </a:r>
                    </a:p>
                  </a:txBody>
                  <a:tcPr marL="91450" marR="91450" marT="45725" marB="45725">
                    <a:solidFill>
                      <a:srgbClr val="7030A0">
                        <a:alpha val="89803"/>
                      </a:srgbClr>
                    </a:solidFill>
                  </a:tcPr>
                </a:tc>
                <a:tc hMerge="1">
                  <a:txBody>
                    <a:bodyPr/>
                    <a:lstStyle/>
                    <a:p>
                      <a:endParaRPr lang="en-US"/>
                    </a:p>
                  </a:txBody>
                  <a:tcPr/>
                </a:tc>
              </a:tr>
              <a:tr h="875950">
                <a:tc>
                  <a:txBody>
                    <a:bodyPr/>
                    <a:lstStyle/>
                    <a:p>
                      <a:pPr marL="0" marR="0" lvl="0" indent="0" algn="l" rtl="0">
                        <a:lnSpc>
                          <a:spcPct val="100000"/>
                        </a:lnSpc>
                        <a:spcBef>
                          <a:spcPts val="0"/>
                        </a:spcBef>
                        <a:spcAft>
                          <a:spcPts val="0"/>
                        </a:spcAft>
                        <a:buClr>
                          <a:schemeClr val="dk1"/>
                        </a:buClr>
                        <a:buSzPct val="25000"/>
                        <a:buFont typeface="Arial"/>
                        <a:buNone/>
                      </a:pPr>
                      <a:r>
                        <a:rPr lang="en" sz="1800" b="1">
                          <a:solidFill>
                            <a:schemeClr val="dk1"/>
                          </a:solidFill>
                        </a:rPr>
                        <a:t>A. during the flower festival</a:t>
                      </a:r>
                    </a:p>
                  </a:txBody>
                  <a:tcPr marL="91450" marR="91450" marT="45725" marB="45725">
                    <a:solidFill>
                      <a:srgbClr val="CCC0D9">
                        <a:alpha val="89803"/>
                      </a:srgbClr>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 sz="1800" b="1">
                          <a:solidFill>
                            <a:schemeClr val="dk1"/>
                          </a:solidFill>
                        </a:rPr>
                        <a:t>C. those dainty gloved matrons</a:t>
                      </a:r>
                    </a:p>
                  </a:txBody>
                  <a:tcPr marL="91450" marR="91450" marT="45725" marB="45725">
                    <a:solidFill>
                      <a:srgbClr val="CCC0D9">
                        <a:alpha val="89803"/>
                      </a:srgbClr>
                    </a:solidFill>
                  </a:tcPr>
                </a:tc>
              </a:tr>
              <a:tr h="612975">
                <a:tc>
                  <a:txBody>
                    <a:bodyPr/>
                    <a:lstStyle/>
                    <a:p>
                      <a:pPr marL="0" marR="0" lvl="0" indent="0" algn="l" rtl="0">
                        <a:lnSpc>
                          <a:spcPct val="100000"/>
                        </a:lnSpc>
                        <a:spcBef>
                          <a:spcPts val="0"/>
                        </a:spcBef>
                        <a:spcAft>
                          <a:spcPts val="0"/>
                        </a:spcAft>
                        <a:buClr>
                          <a:schemeClr val="dk1"/>
                        </a:buClr>
                        <a:buSzPct val="25000"/>
                        <a:buFont typeface="Arial"/>
                        <a:buNone/>
                      </a:pPr>
                      <a:r>
                        <a:rPr lang="en" sz="1800" b="1">
                          <a:solidFill>
                            <a:schemeClr val="dk1"/>
                          </a:solidFill>
                        </a:rPr>
                        <a:t>B. wore their insincere, frozen smiles</a:t>
                      </a:r>
                    </a:p>
                    <a:p>
                      <a:endParaRPr lang="en" sz="1800" b="1">
                        <a:solidFill>
                          <a:schemeClr val="dk1"/>
                        </a:solidFill>
                      </a:endParaRPr>
                    </a:p>
                  </a:txBody>
                  <a:tcPr marL="91450" marR="91450" marT="45725" marB="45725">
                    <a:solidFill>
                      <a:srgbClr val="E5DFEC">
                        <a:alpha val="89803"/>
                      </a:srgbClr>
                    </a:solidFill>
                  </a:tcPr>
                </a:tc>
                <a:tc>
                  <a:txBody>
                    <a:bodyPr/>
                    <a:lstStyle/>
                    <a:p>
                      <a:pPr lvl="0" rtl="0">
                        <a:buClr>
                          <a:schemeClr val="dk1"/>
                        </a:buClr>
                        <a:buSzPct val="25000"/>
                        <a:buFont typeface="Arial"/>
                        <a:buNone/>
                      </a:pPr>
                      <a:r>
                        <a:rPr lang="en" sz="1800" b="1">
                          <a:solidFill>
                            <a:schemeClr val="dk1"/>
                          </a:solidFill>
                        </a:rPr>
                        <a:t>D. on the veranda </a:t>
                      </a:r>
                    </a:p>
                    <a:p>
                      <a:endParaRPr lang="en" sz="1800" b="1">
                        <a:solidFill>
                          <a:schemeClr val="dk1"/>
                        </a:solidFill>
                      </a:endParaRPr>
                    </a:p>
                  </a:txBody>
                  <a:tcPr marL="91450" marR="91450" marT="45725" marB="45725">
                    <a:solidFill>
                      <a:srgbClr val="E5DFEC">
                        <a:alpha val="89803"/>
                      </a:srgbClr>
                    </a:solidFill>
                  </a:tcPr>
                </a:tc>
              </a:tr>
              <a:tr h="586150">
                <a:tc>
                  <a:txBody>
                    <a:bodyPr/>
                    <a:lstStyle/>
                    <a:p>
                      <a:endParaRPr/>
                    </a:p>
                  </a:txBody>
                  <a:tcPr marL="91450" marR="91450" marT="45725" marB="45725">
                    <a:solidFill>
                      <a:srgbClr val="E5DFEC">
                        <a:alpha val="89800"/>
                      </a:srgbClr>
                    </a:solidFill>
                  </a:tcPr>
                </a:tc>
                <a:tc>
                  <a:txBody>
                    <a:bodyPr/>
                    <a:lstStyle/>
                    <a:p>
                      <a:endParaRPr/>
                    </a:p>
                  </a:txBody>
                  <a:tcPr marL="91450" marR="91450" marT="45725" marB="45725">
                    <a:solidFill>
                      <a:srgbClr val="E5DFEC">
                        <a:alpha val="89800"/>
                      </a:srgbClr>
                    </a:solidFill>
                  </a:tcPr>
                </a:tc>
              </a:tr>
            </a:tbl>
          </a:graphicData>
        </a:graphic>
      </p:graphicFrame>
      <p:sp>
        <p:nvSpPr>
          <p:cNvPr id="158" name="Shape 158"/>
          <p:cNvSpPr txBox="1"/>
          <p:nvPr/>
        </p:nvSpPr>
        <p:spPr>
          <a:xfrm>
            <a:off x="152400" y="2514600"/>
            <a:ext cx="8839199" cy="1600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chemeClr val="dk2"/>
                </a:solidFill>
                <a:latin typeface="Calibri"/>
                <a:ea typeface="Calibri"/>
                <a:cs typeface="Calibri"/>
                <a:sym typeface="Calibri"/>
              </a:rPr>
              <a:t>MODEL SENTENCE</a:t>
            </a:r>
          </a:p>
          <a:p>
            <a:pPr marL="342900" marR="0" lvl="0" indent="-342900" rtl="0">
              <a:spcBef>
                <a:spcPts val="48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In the daytime, in the hot mornings, these outboard motor boats made a petulant, irritable sound.</a:t>
            </a:r>
          </a:p>
          <a:p>
            <a:pPr marL="342900" marR="0" lvl="0" indent="-342900" algn="r" rtl="0">
              <a:spcBef>
                <a:spcPts val="360"/>
              </a:spcBef>
              <a:spcAft>
                <a:spcPts val="0"/>
              </a:spcAft>
              <a:buClr>
                <a:srgbClr val="888888"/>
              </a:buClr>
              <a:buSzPct val="25000"/>
              <a:buFont typeface="Calibri"/>
              <a:buNone/>
            </a:pPr>
            <a:r>
              <a:rPr lang="en" sz="1800" b="1" i="0" u="none" strike="noStrike" cap="none" baseline="0">
                <a:solidFill>
                  <a:schemeClr val="dk1"/>
                </a:solidFill>
                <a:latin typeface="Calibri"/>
                <a:ea typeface="Calibri"/>
                <a:cs typeface="Calibri"/>
                <a:sym typeface="Calibri"/>
              </a:rPr>
              <a:t>-</a:t>
            </a:r>
            <a:r>
              <a:rPr lang="en" sz="1800" b="1">
                <a:solidFill>
                  <a:schemeClr val="dk1"/>
                </a:solidFill>
                <a:latin typeface="Calibri"/>
                <a:ea typeface="Calibri"/>
                <a:cs typeface="Calibri"/>
                <a:sym typeface="Calibri"/>
              </a:rPr>
              <a:t>E.B. White, </a:t>
            </a:r>
            <a:r>
              <a:rPr lang="en" sz="1800" b="1" i="1">
                <a:solidFill>
                  <a:schemeClr val="dk1"/>
                </a:solidFill>
                <a:latin typeface="Calibri"/>
                <a:ea typeface="Calibri"/>
                <a:cs typeface="Calibri"/>
                <a:sym typeface="Calibri"/>
              </a:rPr>
              <a:t>“Once More to the Lake”</a:t>
            </a:r>
          </a:p>
        </p:txBody>
      </p:sp>
      <p:sp>
        <p:nvSpPr>
          <p:cNvPr id="163" name="Shape 163"/>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Prepositional Phrases</a:t>
            </a:r>
          </a:p>
          <a:p>
            <a:endParaRPr lang="en" sz="1600">
              <a:solidFill>
                <a:srgbClr val="494429"/>
              </a:solidFill>
              <a:latin typeface="Arial Black"/>
              <a:ea typeface="Arial Black"/>
              <a:cs typeface="Arial Black"/>
              <a:sym typeface="Arial Black"/>
            </a:endParaRPr>
          </a:p>
        </p:txBody>
      </p:sp>
      <p:sp>
        <p:nvSpPr>
          <p:cNvPr id="164" name="Shape 164"/>
          <p:cNvSpPr txBox="1">
            <a:spLocks noGrp="1"/>
          </p:cNvSpPr>
          <p:nvPr>
            <p:ph type="subTitle" idx="1"/>
          </p:nvPr>
        </p:nvSpPr>
        <p:spPr>
          <a:xfrm>
            <a:off x="2514600" y="533400"/>
            <a:ext cx="5562600" cy="1904999"/>
          </a:xfrm>
          <a:prstGeom prst="rect">
            <a:avLst/>
          </a:prstGeom>
          <a:solidFill>
            <a:schemeClr val="lt1">
              <a:alpha val="79607"/>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DIRECTIONS</a:t>
            </a:r>
          </a:p>
          <a:p>
            <a:pPr marL="0" marR="0" lvl="0" indent="0" algn="l" rtl="0">
              <a:spcBef>
                <a:spcPts val="360"/>
              </a:spcBef>
              <a:spcAft>
                <a:spcPts val="0"/>
              </a:spcAft>
              <a:buClr>
                <a:srgbClr val="888888"/>
              </a:buClr>
              <a:buSzPct val="25000"/>
              <a:buFont typeface="Calibri"/>
              <a:buNone/>
            </a:pPr>
            <a:r>
              <a:rPr lang="en" sz="1800" b="1">
                <a:solidFill>
                  <a:schemeClr val="dk1"/>
                </a:solidFill>
              </a:rPr>
              <a:t>Identify the prepositional phrase in the sentence and scrambled list.  Next, unscramble and write out the sentence parts to imitate the model.  Finally, write your own imitation of the model and identify the prepositional phrase.</a:t>
            </a:r>
          </a:p>
        </p:txBody>
      </p:sp>
      <p:pic>
        <p:nvPicPr>
          <p:cNvPr id="165" name="Shape 165"/>
          <p:cNvPicPr preferRelativeResize="0"/>
          <p:nvPr/>
        </p:nvPicPr>
        <p:blipFill>
          <a:blip r:embed="rId3"/>
          <a:stretch>
            <a:fillRect/>
          </a:stretch>
        </p:blipFill>
        <p:spPr>
          <a:xfrm rot="1142258">
            <a:off x="1692274" y="690563"/>
            <a:ext cx="631824" cy="811212"/>
          </a:xfrm>
          <a:prstGeom prst="rect">
            <a:avLst/>
          </a:prstGeom>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3" name="Shape 173"/>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Prepositional Phrases</a:t>
            </a:r>
          </a:p>
          <a:p>
            <a:endParaRPr lang="en" sz="1600">
              <a:solidFill>
                <a:srgbClr val="494429"/>
              </a:solidFill>
              <a:latin typeface="Arial Black"/>
              <a:ea typeface="Arial Black"/>
              <a:cs typeface="Arial Black"/>
              <a:sym typeface="Arial Black"/>
            </a:endParaRPr>
          </a:p>
        </p:txBody>
      </p:sp>
      <p:sp>
        <p:nvSpPr>
          <p:cNvPr id="174" name="Shape 174"/>
          <p:cNvSpPr txBox="1">
            <a:spLocks noGrp="1"/>
          </p:cNvSpPr>
          <p:nvPr>
            <p:ph type="subTitle" idx="1"/>
          </p:nvPr>
        </p:nvSpPr>
        <p:spPr>
          <a:xfrm>
            <a:off x="2743200" y="609600"/>
            <a:ext cx="5333999" cy="1317600"/>
          </a:xfrm>
          <a:prstGeom prst="rect">
            <a:avLst/>
          </a:prstGeom>
          <a:solidFill>
            <a:schemeClr val="lt1">
              <a:alpha val="79607"/>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DIRECTIONS</a:t>
            </a:r>
          </a:p>
          <a:p>
            <a:pPr marL="0" marR="0" lvl="0" indent="0" algn="l" rtl="0">
              <a:spcBef>
                <a:spcPts val="320"/>
              </a:spcBef>
              <a:spcAft>
                <a:spcPts val="0"/>
              </a:spcAft>
              <a:buClr>
                <a:srgbClr val="888888"/>
              </a:buClr>
              <a:buSzPct val="25000"/>
              <a:buFont typeface="Calibri"/>
              <a:buNone/>
            </a:pPr>
            <a:r>
              <a:rPr lang="en" sz="1600" b="1" i="0" u="none" strike="noStrike" cap="none" baseline="0">
                <a:solidFill>
                  <a:schemeClr val="dk1"/>
                </a:solidFill>
                <a:latin typeface="Calibri"/>
                <a:ea typeface="Calibri"/>
                <a:cs typeface="Calibri"/>
                <a:sym typeface="Calibri"/>
              </a:rPr>
              <a:t>Check your answer </a:t>
            </a:r>
            <a:r>
              <a:rPr lang="en" sz="1600" b="1" i="0" u="sng" strike="noStrike" cap="none" baseline="0">
                <a:solidFill>
                  <a:schemeClr val="dk1"/>
                </a:solidFill>
                <a:latin typeface="Calibri"/>
                <a:ea typeface="Calibri"/>
                <a:cs typeface="Calibri"/>
                <a:sym typeface="Calibri"/>
              </a:rPr>
              <a:t>including</a:t>
            </a:r>
            <a:r>
              <a:rPr lang="en" sz="1600" b="1" i="0" u="none" strike="noStrike" cap="none" baseline="0">
                <a:solidFill>
                  <a:schemeClr val="dk1"/>
                </a:solidFill>
                <a:latin typeface="Calibri"/>
                <a:ea typeface="Calibri"/>
                <a:cs typeface="Calibri"/>
                <a:sym typeface="Calibri"/>
              </a:rPr>
              <a:t> the correct punctuation and capitalization.  </a:t>
            </a:r>
          </a:p>
          <a:p>
            <a:pPr marL="0" marR="0" lvl="0" indent="0" algn="l" rtl="0">
              <a:spcBef>
                <a:spcPts val="320"/>
              </a:spcBef>
              <a:spcAft>
                <a:spcPts val="0"/>
              </a:spcAft>
              <a:buClr>
                <a:srgbClr val="888888"/>
              </a:buClr>
              <a:buSzPct val="25000"/>
              <a:buFont typeface="Calibri"/>
              <a:buNone/>
            </a:pPr>
            <a:r>
              <a:rPr lang="en" sz="1600" b="1" i="0" u="none" strike="noStrike" cap="none" baseline="0">
                <a:solidFill>
                  <a:schemeClr val="dk1"/>
                </a:solidFill>
                <a:latin typeface="Calibri"/>
                <a:ea typeface="Calibri"/>
                <a:cs typeface="Calibri"/>
                <a:sym typeface="Calibri"/>
              </a:rPr>
              <a:t>Now share your answer</a:t>
            </a:r>
            <a:r>
              <a:rPr lang="en" sz="1600" b="1">
                <a:solidFill>
                  <a:schemeClr val="dk1"/>
                </a:solidFill>
              </a:rPr>
              <a:t> with the person next to you</a:t>
            </a:r>
            <a:r>
              <a:rPr lang="en" sz="1600" b="1" i="0" u="none" strike="noStrike" cap="none" baseline="0">
                <a:solidFill>
                  <a:schemeClr val="dk1"/>
                </a:solidFill>
                <a:latin typeface="Calibri"/>
                <a:ea typeface="Calibri"/>
                <a:cs typeface="Calibri"/>
                <a:sym typeface="Calibri"/>
              </a:rPr>
              <a:t>. .  ☺</a:t>
            </a:r>
          </a:p>
        </p:txBody>
      </p:sp>
      <p:sp>
        <p:nvSpPr>
          <p:cNvPr id="175" name="Shape 175"/>
          <p:cNvSpPr txBox="1"/>
          <p:nvPr/>
        </p:nvSpPr>
        <p:spPr>
          <a:xfrm>
            <a:off x="152400" y="4708525"/>
            <a:ext cx="3827099"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a:solidFill>
                  <a:srgbClr val="FF0000"/>
                </a:solidFill>
                <a:latin typeface="Calibri"/>
                <a:ea typeface="Calibri"/>
                <a:cs typeface="Calibri"/>
                <a:sym typeface="Calibri"/>
              </a:rPr>
              <a:t>During the flower festival,</a:t>
            </a:r>
            <a:r>
              <a:rPr lang="en" sz="2400" b="1">
                <a:solidFill>
                  <a:schemeClr val="dk1"/>
                </a:solidFill>
                <a:latin typeface="Calibri"/>
                <a:ea typeface="Calibri"/>
                <a:cs typeface="Calibri"/>
                <a:sym typeface="Calibri"/>
              </a:rPr>
              <a:t> </a:t>
            </a:r>
          </a:p>
        </p:txBody>
      </p:sp>
      <p:sp>
        <p:nvSpPr>
          <p:cNvPr id="176" name="Shape 176"/>
          <p:cNvSpPr txBox="1"/>
          <p:nvPr/>
        </p:nvSpPr>
        <p:spPr>
          <a:xfrm>
            <a:off x="228600" y="1828800"/>
            <a:ext cx="1752600" cy="685799"/>
          </a:xfrm>
          <a:prstGeom prst="rect">
            <a:avLst/>
          </a:prstGeom>
          <a:solidFill>
            <a:srgbClr val="F2DADA">
              <a:alpha val="84705"/>
            </a:srgb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i="0" u="none" strike="noStrike" cap="none" baseline="0" dirty="0">
                <a:solidFill>
                  <a:srgbClr val="FF0000"/>
                </a:solidFill>
                <a:latin typeface="Calibri"/>
                <a:ea typeface="Calibri"/>
                <a:cs typeface="Calibri"/>
                <a:sym typeface="Calibri"/>
              </a:rPr>
              <a:t>ANSWER</a:t>
            </a:r>
          </a:p>
          <a:p>
            <a:pPr marL="342900" marR="0" lvl="0" indent="-342900" algn="l" rtl="0">
              <a:spcBef>
                <a:spcPts val="360"/>
              </a:spcBef>
              <a:spcAft>
                <a:spcPts val="0"/>
              </a:spcAft>
              <a:buClr>
                <a:srgbClr val="888888"/>
              </a:buClr>
              <a:buSzPct val="25000"/>
              <a:buFont typeface="Calibri"/>
              <a:buNone/>
            </a:pPr>
            <a:r>
              <a:rPr lang="en" sz="1800" b="1" dirty="0" smtClean="0">
                <a:solidFill>
                  <a:schemeClr val="dk1"/>
                </a:solidFill>
                <a:latin typeface="Calibri"/>
                <a:ea typeface="Calibri"/>
                <a:cs typeface="Calibri"/>
                <a:sym typeface="Calibri"/>
              </a:rPr>
              <a:t>D </a:t>
            </a:r>
            <a:r>
              <a:rPr lang="en" sz="1800" b="1" dirty="0" smtClean="0">
                <a:solidFill>
                  <a:schemeClr val="dk1"/>
                </a:solidFill>
                <a:latin typeface="Calibri"/>
                <a:ea typeface="Calibri"/>
                <a:cs typeface="Calibri"/>
                <a:sym typeface="Calibri"/>
              </a:rPr>
              <a:t>– </a:t>
            </a:r>
            <a:r>
              <a:rPr lang="en" sz="1800" b="1" i="0" u="none" strike="noStrike" cap="none" baseline="0" dirty="0" smtClean="0">
                <a:solidFill>
                  <a:schemeClr val="dk1"/>
                </a:solidFill>
                <a:latin typeface="Calibri"/>
                <a:ea typeface="Calibri"/>
                <a:cs typeface="Calibri"/>
                <a:sym typeface="Calibri"/>
              </a:rPr>
              <a:t>A – C</a:t>
            </a:r>
            <a:r>
              <a:rPr lang="en" sz="1800" b="1" i="0" u="none" strike="noStrike" cap="none" dirty="0" smtClean="0">
                <a:solidFill>
                  <a:schemeClr val="dk1"/>
                </a:solidFill>
                <a:latin typeface="Calibri"/>
                <a:ea typeface="Calibri"/>
                <a:cs typeface="Calibri"/>
                <a:sym typeface="Calibri"/>
              </a:rPr>
              <a:t> – D </a:t>
            </a:r>
            <a:endParaRPr lang="en" sz="1800" b="1" i="0" u="none" strike="noStrike" cap="none" baseline="0" dirty="0">
              <a:solidFill>
                <a:schemeClr val="dk1"/>
              </a:solidFill>
              <a:latin typeface="Calibri"/>
              <a:ea typeface="Calibri"/>
              <a:cs typeface="Calibri"/>
              <a:sym typeface="Calibri"/>
            </a:endParaRPr>
          </a:p>
        </p:txBody>
      </p:sp>
      <p:pic>
        <p:nvPicPr>
          <p:cNvPr id="177" name="Shape 177"/>
          <p:cNvPicPr preferRelativeResize="0"/>
          <p:nvPr/>
        </p:nvPicPr>
        <p:blipFill>
          <a:blip r:embed="rId3"/>
          <a:stretch>
            <a:fillRect/>
          </a:stretch>
        </p:blipFill>
        <p:spPr>
          <a:xfrm rot="1142258">
            <a:off x="1692274" y="690563"/>
            <a:ext cx="631824" cy="811212"/>
          </a:xfrm>
          <a:prstGeom prst="rect">
            <a:avLst/>
          </a:prstGeom>
        </p:spPr>
      </p:pic>
      <p:sp>
        <p:nvSpPr>
          <p:cNvPr id="178" name="Shape 178"/>
          <p:cNvSpPr txBox="1"/>
          <p:nvPr/>
        </p:nvSpPr>
        <p:spPr>
          <a:xfrm>
            <a:off x="152400" y="2819400"/>
            <a:ext cx="8839199" cy="1600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chemeClr val="dk2"/>
                </a:solidFill>
                <a:latin typeface="Calibri"/>
                <a:ea typeface="Calibri"/>
                <a:cs typeface="Calibri"/>
                <a:sym typeface="Calibri"/>
              </a:rPr>
              <a:t>MODEL SENTENCE</a:t>
            </a:r>
          </a:p>
          <a:p>
            <a:pPr marL="342900" lvl="0" rtl="0">
              <a:spcBef>
                <a:spcPts val="480"/>
              </a:spcBef>
              <a:buClr>
                <a:srgbClr val="888888"/>
              </a:buClr>
              <a:buSzPct val="25000"/>
              <a:buFont typeface="Calibri"/>
              <a:buNone/>
            </a:pPr>
            <a:r>
              <a:rPr lang="en" sz="1800" b="1">
                <a:solidFill>
                  <a:schemeClr val="dk1"/>
                </a:solidFill>
                <a:latin typeface="Calibri"/>
                <a:ea typeface="Calibri"/>
                <a:cs typeface="Calibri"/>
                <a:sym typeface="Calibri"/>
              </a:rPr>
              <a:t>In the daytime, in the hot mornings, these outboard motor boats made a petulant, irritable sound.</a:t>
            </a:r>
          </a:p>
          <a:p>
            <a:pPr marL="342900" lvl="0" algn="r" rtl="0">
              <a:spcBef>
                <a:spcPts val="360"/>
              </a:spcBef>
              <a:buClr>
                <a:srgbClr val="888888"/>
              </a:buClr>
              <a:buSzPct val="25000"/>
              <a:buFont typeface="Calibri"/>
              <a:buNone/>
            </a:pPr>
            <a:r>
              <a:rPr lang="en" sz="1800" b="1">
                <a:solidFill>
                  <a:schemeClr val="dk1"/>
                </a:solidFill>
                <a:latin typeface="Calibri"/>
                <a:ea typeface="Calibri"/>
                <a:cs typeface="Calibri"/>
                <a:sym typeface="Calibri"/>
              </a:rPr>
              <a:t>-E.B. White, </a:t>
            </a:r>
            <a:r>
              <a:rPr lang="en" sz="1800" b="1" i="1">
                <a:solidFill>
                  <a:schemeClr val="dk1"/>
                </a:solidFill>
                <a:latin typeface="Calibri"/>
                <a:ea typeface="Calibri"/>
                <a:cs typeface="Calibri"/>
                <a:sym typeface="Calibri"/>
              </a:rPr>
              <a:t>“Once More to the Lake”</a:t>
            </a:r>
          </a:p>
          <a:p>
            <a:endParaRPr lang="en" sz="1800" b="1" i="1">
              <a:solidFill>
                <a:schemeClr val="dk1"/>
              </a:solidFill>
              <a:latin typeface="Calibri"/>
              <a:ea typeface="Calibri"/>
              <a:cs typeface="Calibri"/>
              <a:sym typeface="Calibri"/>
            </a:endParaRPr>
          </a:p>
        </p:txBody>
      </p:sp>
      <p:sp>
        <p:nvSpPr>
          <p:cNvPr id="179" name="Shape 179"/>
          <p:cNvSpPr txBox="1"/>
          <p:nvPr/>
        </p:nvSpPr>
        <p:spPr>
          <a:xfrm>
            <a:off x="152400" y="5394300"/>
            <a:ext cx="5508299"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a:solidFill>
                  <a:schemeClr val="dk1"/>
                </a:solidFill>
                <a:latin typeface="Calibri"/>
                <a:ea typeface="Calibri"/>
                <a:cs typeface="Calibri"/>
                <a:sym typeface="Calibri"/>
              </a:rPr>
              <a:t>those dainty gloved matrons</a:t>
            </a:r>
          </a:p>
        </p:txBody>
      </p:sp>
      <p:sp>
        <p:nvSpPr>
          <p:cNvPr id="180" name="Shape 180"/>
          <p:cNvSpPr txBox="1"/>
          <p:nvPr/>
        </p:nvSpPr>
        <p:spPr>
          <a:xfrm>
            <a:off x="4046550" y="4708525"/>
            <a:ext cx="2944200"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a:solidFill>
                  <a:srgbClr val="FF0000"/>
                </a:solidFill>
                <a:latin typeface="Calibri"/>
                <a:ea typeface="Calibri"/>
                <a:cs typeface="Calibri"/>
                <a:sym typeface="Calibri"/>
              </a:rPr>
              <a:t>on the veranda,</a:t>
            </a:r>
            <a:r>
              <a:rPr lang="en" sz="2400" b="1">
                <a:solidFill>
                  <a:schemeClr val="dk1"/>
                </a:solidFill>
                <a:latin typeface="Calibri"/>
                <a:ea typeface="Calibri"/>
                <a:cs typeface="Calibri"/>
                <a:sym typeface="Calibri"/>
              </a:rPr>
              <a:t> </a:t>
            </a:r>
          </a:p>
        </p:txBody>
      </p:sp>
      <p:sp>
        <p:nvSpPr>
          <p:cNvPr id="181" name="Shape 181"/>
          <p:cNvSpPr txBox="1"/>
          <p:nvPr/>
        </p:nvSpPr>
        <p:spPr>
          <a:xfrm>
            <a:off x="5540825" y="6080075"/>
            <a:ext cx="228600" cy="4572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rgbClr val="FF0000"/>
                </a:solidFill>
                <a:latin typeface="Calibri"/>
                <a:ea typeface="Calibri"/>
                <a:cs typeface="Calibri"/>
                <a:sym typeface="Calibri"/>
              </a:rPr>
              <a:t>.</a:t>
            </a:r>
          </a:p>
          <a:p>
            <a:endParaRPr lang="en" sz="2400" b="1" i="0" u="none" strike="noStrike" cap="none" baseline="0">
              <a:solidFill>
                <a:srgbClr val="FF0000"/>
              </a:solidFill>
              <a:latin typeface="Calibri"/>
              <a:ea typeface="Calibri"/>
              <a:cs typeface="Calibri"/>
              <a:sym typeface="Calibri"/>
            </a:endParaRPr>
          </a:p>
        </p:txBody>
      </p:sp>
      <p:sp>
        <p:nvSpPr>
          <p:cNvPr id="182" name="Shape 182"/>
          <p:cNvSpPr txBox="1"/>
          <p:nvPr/>
        </p:nvSpPr>
        <p:spPr>
          <a:xfrm>
            <a:off x="152400" y="6080075"/>
            <a:ext cx="5176199"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a:latin typeface="Calibri"/>
                <a:ea typeface="Calibri"/>
                <a:cs typeface="Calibri"/>
                <a:sym typeface="Calibri"/>
              </a:rPr>
              <a:t>wore their insincere, frozen smiles</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p:nvPr/>
        </p:nvSpPr>
        <p:spPr>
          <a:xfrm>
            <a:off x="2590800" y="609600"/>
            <a:ext cx="5486399" cy="914400"/>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20"/>
              </a:spcBef>
              <a:spcAft>
                <a:spcPts val="0"/>
              </a:spcAft>
              <a:buClr>
                <a:schemeClr val="dk1"/>
              </a:buClr>
              <a:buSzPct val="25000"/>
              <a:buFont typeface="Calibri"/>
              <a:buNone/>
            </a:pPr>
            <a:r>
              <a:rPr lang="en" sz="1600" b="1" i="0" u="none" strike="noStrike" cap="none" baseline="0" dirty="0">
                <a:solidFill>
                  <a:srgbClr val="FF0000"/>
                </a:solidFill>
                <a:latin typeface="Calibri"/>
                <a:ea typeface="Calibri"/>
                <a:cs typeface="Calibri"/>
                <a:sym typeface="Calibri"/>
              </a:rPr>
              <a:t>DIRECTIONS</a:t>
            </a:r>
          </a:p>
          <a:p>
            <a:pPr marL="0" marR="0" lvl="0" indent="0" algn="l" rtl="0">
              <a:spcBef>
                <a:spcPts val="320"/>
              </a:spcBef>
              <a:spcAft>
                <a:spcPts val="0"/>
              </a:spcAft>
              <a:buClr>
                <a:schemeClr val="dk1"/>
              </a:buClr>
              <a:buSzPct val="25000"/>
              <a:buFont typeface="Calibri"/>
              <a:buNone/>
            </a:pPr>
            <a:r>
              <a:rPr lang="en" sz="1600" b="1" i="0" u="none" strike="noStrike" cap="none" baseline="0" dirty="0">
                <a:solidFill>
                  <a:srgbClr val="FF0000"/>
                </a:solidFill>
                <a:latin typeface="Calibri"/>
                <a:ea typeface="Calibri"/>
                <a:cs typeface="Calibri"/>
                <a:sym typeface="Calibri"/>
              </a:rPr>
              <a:t>STEP 1:  </a:t>
            </a:r>
            <a:r>
              <a:rPr lang="en" sz="1600" b="1" i="0" u="none" strike="noStrike" cap="none" baseline="0" dirty="0">
                <a:solidFill>
                  <a:schemeClr val="dk1"/>
                </a:solidFill>
                <a:latin typeface="Calibri"/>
                <a:ea typeface="Calibri"/>
                <a:cs typeface="Calibri"/>
                <a:sym typeface="Calibri"/>
              </a:rPr>
              <a:t>Copy the model into your journal, underlining the </a:t>
            </a:r>
            <a:r>
              <a:rPr lang="en" sz="1600" b="1" dirty="0" smtClean="0">
                <a:solidFill>
                  <a:srgbClr val="0070C0"/>
                </a:solidFill>
                <a:latin typeface="Calibri"/>
                <a:ea typeface="Calibri"/>
                <a:cs typeface="Calibri"/>
                <a:sym typeface="Calibri"/>
              </a:rPr>
              <a:t>prepositional </a:t>
            </a:r>
            <a:r>
              <a:rPr lang="en" sz="1600" b="1" dirty="0">
                <a:solidFill>
                  <a:srgbClr val="0070C0"/>
                </a:solidFill>
                <a:latin typeface="Calibri"/>
                <a:ea typeface="Calibri"/>
                <a:cs typeface="Calibri"/>
                <a:sym typeface="Calibri"/>
              </a:rPr>
              <a:t>phrase</a:t>
            </a:r>
            <a:r>
              <a:rPr lang="en" sz="1600" b="1" i="0" u="none" strike="noStrike" cap="none" baseline="0" dirty="0">
                <a:solidFill>
                  <a:schemeClr val="dk1"/>
                </a:solidFill>
                <a:latin typeface="Calibri"/>
                <a:ea typeface="Calibri"/>
                <a:cs typeface="Calibri"/>
                <a:sym typeface="Calibri"/>
              </a:rPr>
              <a:t>.  </a:t>
            </a:r>
          </a:p>
        </p:txBody>
      </p:sp>
      <p:sp>
        <p:nvSpPr>
          <p:cNvPr id="188" name="Shape 188"/>
          <p:cNvSpPr txBox="1"/>
          <p:nvPr/>
        </p:nvSpPr>
        <p:spPr>
          <a:xfrm>
            <a:off x="228600" y="1676400"/>
            <a:ext cx="8763000" cy="1317600"/>
          </a:xfrm>
          <a:prstGeom prst="rect">
            <a:avLst/>
          </a:prstGeom>
          <a:solidFill>
            <a:srgbClr val="DAE5F1">
              <a:alpha val="80000"/>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chemeClr val="dk2"/>
                </a:solidFill>
                <a:latin typeface="Calibri"/>
                <a:ea typeface="Calibri"/>
                <a:cs typeface="Calibri"/>
                <a:sym typeface="Calibri"/>
              </a:rPr>
              <a:t>MODEL SENTENCE</a:t>
            </a:r>
          </a:p>
          <a:p>
            <a:pPr marL="342900" marR="0" lvl="0" indent="-342900" algn="l"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Both FDR and Truman were men of exceptional determination, with great reserves of personal courage and cheerfulness.</a:t>
            </a:r>
          </a:p>
          <a:p>
            <a:pPr marL="342900" marR="0" lvl="0" indent="-342900" algn="r"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David McCullough, </a:t>
            </a:r>
            <a:r>
              <a:rPr lang="en" sz="1800" b="1" i="1">
                <a:solidFill>
                  <a:schemeClr val="dk1"/>
                </a:solidFill>
                <a:latin typeface="Calibri"/>
                <a:ea typeface="Calibri"/>
                <a:cs typeface="Calibri"/>
                <a:sym typeface="Calibri"/>
              </a:rPr>
              <a:t>Truman</a:t>
            </a:r>
            <a:r>
              <a:rPr lang="en" sz="1800" b="1" i="0" u="none" strike="noStrike" cap="none" baseline="0">
                <a:solidFill>
                  <a:schemeClr val="dk1"/>
                </a:solidFill>
                <a:latin typeface="Calibri"/>
                <a:ea typeface="Calibri"/>
                <a:cs typeface="Calibri"/>
                <a:sym typeface="Calibri"/>
              </a:rPr>
              <a:t> </a:t>
            </a:r>
          </a:p>
        </p:txBody>
      </p:sp>
      <p:sp>
        <p:nvSpPr>
          <p:cNvPr id="189" name="Shape 189"/>
          <p:cNvSpPr txBox="1"/>
          <p:nvPr/>
        </p:nvSpPr>
        <p:spPr>
          <a:xfrm>
            <a:off x="228600" y="4114800"/>
            <a:ext cx="8763000" cy="1676399"/>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rgbClr val="7030A0"/>
                </a:solidFill>
                <a:latin typeface="Calibri"/>
                <a:ea typeface="Calibri"/>
                <a:cs typeface="Calibri"/>
                <a:sym typeface="Calibri"/>
              </a:rPr>
              <a:t>SENTENCES TO COMBINE</a:t>
            </a:r>
          </a:p>
          <a:p>
            <a:pPr marL="342900" marR="0" lvl="0" indent="-342900" algn="l" rtl="0">
              <a:spcBef>
                <a:spcPts val="360"/>
              </a:spcBef>
              <a:spcAft>
                <a:spcPts val="0"/>
              </a:spcAft>
              <a:buClr>
                <a:srgbClr val="888888"/>
              </a:buClr>
              <a:buSzPct val="100000"/>
              <a:buFont typeface="Calibri"/>
              <a:buAutoNum type="alphaLcPeriod"/>
            </a:pPr>
            <a:r>
              <a:rPr lang="en" sz="1800" b="1">
                <a:solidFill>
                  <a:schemeClr val="dk1"/>
                </a:solidFill>
                <a:latin typeface="Calibri"/>
                <a:ea typeface="Calibri"/>
                <a:cs typeface="Calibri"/>
                <a:sym typeface="Calibri"/>
              </a:rPr>
              <a:t>This sentence is about both laughter and tears.</a:t>
            </a:r>
          </a:p>
          <a:p>
            <a:pPr marL="342900" marR="0" lvl="0" indent="-342900" algn="l" rtl="0">
              <a:spcBef>
                <a:spcPts val="360"/>
              </a:spcBef>
              <a:spcAft>
                <a:spcPts val="0"/>
              </a:spcAft>
              <a:buClr>
                <a:srgbClr val="888888"/>
              </a:buClr>
              <a:buSzPct val="100000"/>
              <a:buFont typeface="Calibri"/>
              <a:buAutoNum type="alphaLcPeriod"/>
            </a:pPr>
            <a:r>
              <a:rPr lang="en" sz="1800" b="1">
                <a:solidFill>
                  <a:schemeClr val="dk1"/>
                </a:solidFill>
                <a:latin typeface="Calibri"/>
                <a:ea typeface="Calibri"/>
                <a:cs typeface="Calibri"/>
                <a:sym typeface="Calibri"/>
              </a:rPr>
              <a:t>Both laughter and tears are signs of deep emotions</a:t>
            </a:r>
            <a:r>
              <a:rPr lang="en" sz="1800" b="1" i="0" u="none" strike="noStrike" cap="none" baseline="0">
                <a:solidFill>
                  <a:schemeClr val="dk1"/>
                </a:solidFill>
                <a:latin typeface="Calibri"/>
                <a:ea typeface="Calibri"/>
                <a:cs typeface="Calibri"/>
                <a:sym typeface="Calibri"/>
              </a:rPr>
              <a:t>.</a:t>
            </a:r>
          </a:p>
          <a:p>
            <a:pPr marL="342900" marR="0" lvl="0" indent="-342900" algn="l" rtl="0">
              <a:spcBef>
                <a:spcPts val="360"/>
              </a:spcBef>
              <a:spcAft>
                <a:spcPts val="0"/>
              </a:spcAft>
              <a:buClr>
                <a:srgbClr val="888888"/>
              </a:buClr>
              <a:buSzPct val="100000"/>
              <a:buFont typeface="Calibri"/>
              <a:buAutoNum type="alphaLcPeriod"/>
            </a:pPr>
            <a:r>
              <a:rPr lang="en" sz="1800" b="1">
                <a:solidFill>
                  <a:schemeClr val="dk1"/>
                </a:solidFill>
                <a:latin typeface="Calibri"/>
                <a:ea typeface="Calibri"/>
                <a:cs typeface="Calibri"/>
                <a:sym typeface="Calibri"/>
              </a:rPr>
              <a:t>Those signs are with contrasting feelings</a:t>
            </a:r>
            <a:r>
              <a:rPr lang="en" sz="1800" b="1" i="0" u="none" strike="noStrike" cap="none" baseline="0">
                <a:solidFill>
                  <a:schemeClr val="dk1"/>
                </a:solidFill>
                <a:latin typeface="Calibri"/>
                <a:ea typeface="Calibri"/>
                <a:cs typeface="Calibri"/>
                <a:sym typeface="Calibri"/>
              </a:rPr>
              <a:t>.</a:t>
            </a:r>
          </a:p>
          <a:p>
            <a:pPr marL="342900" marR="0" lvl="0" indent="-342900" algn="l" rtl="0">
              <a:spcBef>
                <a:spcPts val="360"/>
              </a:spcBef>
              <a:spcAft>
                <a:spcPts val="0"/>
              </a:spcAft>
              <a:buClr>
                <a:srgbClr val="888888"/>
              </a:buClr>
              <a:buSzPct val="100000"/>
              <a:buFont typeface="Calibri"/>
              <a:buAutoNum type="alphaLcPeriod"/>
            </a:pPr>
            <a:r>
              <a:rPr lang="en" sz="1800" b="1">
                <a:solidFill>
                  <a:schemeClr val="dk1"/>
                </a:solidFill>
                <a:latin typeface="Calibri"/>
                <a:ea typeface="Calibri"/>
                <a:cs typeface="Calibri"/>
                <a:sym typeface="Calibri"/>
              </a:rPr>
              <a:t>Those emotions are of intense happiness or sadness</a:t>
            </a:r>
            <a:r>
              <a:rPr lang="en" sz="1800" b="1" i="0" u="none" strike="noStrike" cap="none" baseline="0">
                <a:solidFill>
                  <a:schemeClr val="dk1"/>
                </a:solidFill>
                <a:latin typeface="Calibri"/>
                <a:ea typeface="Calibri"/>
                <a:cs typeface="Calibri"/>
                <a:sym typeface="Calibri"/>
              </a:rPr>
              <a:t>.</a:t>
            </a:r>
          </a:p>
        </p:txBody>
      </p:sp>
      <p:sp>
        <p:nvSpPr>
          <p:cNvPr id="190" name="Shape 190"/>
          <p:cNvSpPr txBox="1"/>
          <p:nvPr/>
        </p:nvSpPr>
        <p:spPr>
          <a:xfrm>
            <a:off x="990600" y="3048000"/>
            <a:ext cx="8001000" cy="990599"/>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chemeClr val="dk1"/>
              </a:buClr>
              <a:buSzPct val="25000"/>
              <a:buFont typeface="Calibri"/>
              <a:buNone/>
            </a:pPr>
            <a:r>
              <a:rPr lang="en" sz="1800" b="1" i="0" u="none" strike="noStrike" cap="none" baseline="0">
                <a:solidFill>
                  <a:srgbClr val="FF0000"/>
                </a:solidFill>
                <a:latin typeface="Calibri"/>
                <a:ea typeface="Calibri"/>
                <a:cs typeface="Calibri"/>
                <a:sym typeface="Calibri"/>
              </a:rPr>
              <a:t>STEP 2:  </a:t>
            </a:r>
            <a:r>
              <a:rPr lang="en" sz="1800" b="1" i="0" u="none" strike="noStrike" cap="none" baseline="0">
                <a:solidFill>
                  <a:schemeClr val="dk1"/>
                </a:solidFill>
                <a:latin typeface="Calibri"/>
                <a:ea typeface="Calibri"/>
                <a:cs typeface="Calibri"/>
                <a:sym typeface="Calibri"/>
              </a:rPr>
              <a:t>Now, combine the list of sentences below into one sentence that imitates the model.  Write that new sentence into </a:t>
            </a:r>
            <a:r>
              <a:rPr lang="en" sz="1800" b="1">
                <a:solidFill>
                  <a:schemeClr val="dk1"/>
                </a:solidFill>
                <a:latin typeface="Calibri"/>
                <a:ea typeface="Calibri"/>
                <a:cs typeface="Calibri"/>
                <a:sym typeface="Calibri"/>
              </a:rPr>
              <a:t>your notes</a:t>
            </a:r>
            <a:r>
              <a:rPr lang="en" sz="1800" b="1" i="0" u="none" strike="noStrike" cap="none" baseline="0">
                <a:solidFill>
                  <a:schemeClr val="dk1"/>
                </a:solidFill>
                <a:latin typeface="Calibri"/>
                <a:ea typeface="Calibri"/>
                <a:cs typeface="Calibri"/>
                <a:sym typeface="Calibri"/>
              </a:rPr>
              <a:t>.  You may omit some words and or change punctuation marks.  Underline the </a:t>
            </a:r>
            <a:r>
              <a:rPr lang="en" sz="1800" b="1">
                <a:solidFill>
                  <a:srgbClr val="0070C0"/>
                </a:solidFill>
                <a:latin typeface="Calibri"/>
                <a:ea typeface="Calibri"/>
                <a:cs typeface="Calibri"/>
                <a:sym typeface="Calibri"/>
              </a:rPr>
              <a:t>Prepositional Phrase</a:t>
            </a:r>
            <a:r>
              <a:rPr lang="en" sz="1800" b="1" i="0" u="none" strike="noStrike" cap="none" baseline="0">
                <a:solidFill>
                  <a:schemeClr val="dk1"/>
                </a:solidFill>
                <a:latin typeface="Calibri"/>
                <a:ea typeface="Calibri"/>
                <a:cs typeface="Calibri"/>
                <a:sym typeface="Calibri"/>
              </a:rPr>
              <a:t>.</a:t>
            </a:r>
          </a:p>
        </p:txBody>
      </p:sp>
      <p:sp>
        <p:nvSpPr>
          <p:cNvPr id="191" name="Shape 191"/>
          <p:cNvSpPr txBox="1"/>
          <p:nvPr/>
        </p:nvSpPr>
        <p:spPr>
          <a:xfrm>
            <a:off x="990600" y="5965825"/>
            <a:ext cx="8001000" cy="663574"/>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chemeClr val="dk1"/>
              </a:buClr>
              <a:buSzPct val="25000"/>
              <a:buFont typeface="Calibri"/>
              <a:buNone/>
            </a:pPr>
            <a:r>
              <a:rPr lang="en" sz="1800" b="1" i="0" u="none" strike="noStrike" cap="none" baseline="0">
                <a:solidFill>
                  <a:srgbClr val="FF0000"/>
                </a:solidFill>
                <a:latin typeface="Calibri"/>
                <a:ea typeface="Calibri"/>
                <a:cs typeface="Calibri"/>
                <a:sym typeface="Calibri"/>
              </a:rPr>
              <a:t>STEP 3:  </a:t>
            </a:r>
            <a:r>
              <a:rPr lang="en" sz="1800" b="1" i="0" u="none" strike="noStrike" cap="none" baseline="0">
                <a:solidFill>
                  <a:schemeClr val="dk1"/>
                </a:solidFill>
                <a:latin typeface="Calibri"/>
                <a:ea typeface="Calibri"/>
                <a:cs typeface="Calibri"/>
                <a:sym typeface="Calibri"/>
              </a:rPr>
              <a:t>Finally, compose your own original imitation of the model and identify the </a:t>
            </a:r>
            <a:r>
              <a:rPr lang="en" sz="1800" b="1">
                <a:solidFill>
                  <a:srgbClr val="0070C0"/>
                </a:solidFill>
                <a:latin typeface="Calibri"/>
                <a:ea typeface="Calibri"/>
                <a:cs typeface="Calibri"/>
                <a:sym typeface="Calibri"/>
              </a:rPr>
              <a:t>Prepositional Phrase </a:t>
            </a:r>
            <a:r>
              <a:rPr lang="en" sz="1800" b="1" i="0" u="none" strike="noStrike" cap="none" baseline="0">
                <a:solidFill>
                  <a:schemeClr val="dk1"/>
                </a:solidFill>
                <a:latin typeface="Calibri"/>
                <a:ea typeface="Calibri"/>
                <a:cs typeface="Calibri"/>
                <a:sym typeface="Calibri"/>
              </a:rPr>
              <a:t>by underlining it.</a:t>
            </a:r>
          </a:p>
        </p:txBody>
      </p:sp>
      <p:sp>
        <p:nvSpPr>
          <p:cNvPr id="195" name="Shape 195"/>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Prepositional Phrases</a:t>
            </a:r>
          </a:p>
          <a:p>
            <a:endParaRPr lang="en" sz="1600">
              <a:solidFill>
                <a:srgbClr val="494429"/>
              </a:solidFill>
              <a:latin typeface="Arial Black"/>
              <a:ea typeface="Arial Black"/>
              <a:cs typeface="Arial Black"/>
              <a:sym typeface="Arial Black"/>
            </a:endParaRPr>
          </a:p>
        </p:txBody>
      </p:sp>
      <p:pic>
        <p:nvPicPr>
          <p:cNvPr id="196" name="Shape 196"/>
          <p:cNvPicPr preferRelativeResize="0"/>
          <p:nvPr/>
        </p:nvPicPr>
        <p:blipFill>
          <a:blip r:embed="rId3"/>
          <a:stretch>
            <a:fillRect/>
          </a:stretch>
        </p:blipFill>
        <p:spPr>
          <a:xfrm rot="1142258">
            <a:off x="1692274" y="690563"/>
            <a:ext cx="631824" cy="811212"/>
          </a:xfrm>
          <a:prstGeom prst="rect">
            <a:avLst/>
          </a:prstGeom>
        </p:spPr>
      </p:pic>
      <p:pic>
        <p:nvPicPr>
          <p:cNvPr id="197" name="Shape 197"/>
          <p:cNvPicPr preferRelativeResize="0"/>
          <p:nvPr/>
        </p:nvPicPr>
        <p:blipFill>
          <a:blip r:embed="rId3"/>
          <a:stretch>
            <a:fillRect/>
          </a:stretch>
        </p:blipFill>
        <p:spPr>
          <a:xfrm rot="1142258">
            <a:off x="168275" y="3070225"/>
            <a:ext cx="631824" cy="811212"/>
          </a:xfrm>
          <a:prstGeom prst="rect">
            <a:avLst/>
          </a:prstGeom>
        </p:spPr>
      </p:pic>
      <p:pic>
        <p:nvPicPr>
          <p:cNvPr id="198" name="Shape 198"/>
          <p:cNvPicPr preferRelativeResize="0"/>
          <p:nvPr/>
        </p:nvPicPr>
        <p:blipFill>
          <a:blip r:embed="rId3"/>
          <a:stretch>
            <a:fillRect/>
          </a:stretch>
        </p:blipFill>
        <p:spPr>
          <a:xfrm rot="1142258">
            <a:off x="114300" y="5889624"/>
            <a:ext cx="631824" cy="811212"/>
          </a:xfrm>
          <a:prstGeom prst="rect">
            <a:avLst/>
          </a:prstGeom>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6" name="Shape 206"/>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Prepositional Phrases</a:t>
            </a:r>
          </a:p>
          <a:p>
            <a:endParaRPr lang="en" sz="1600">
              <a:solidFill>
                <a:srgbClr val="494429"/>
              </a:solidFill>
              <a:latin typeface="Arial Black"/>
              <a:ea typeface="Arial Black"/>
              <a:cs typeface="Arial Black"/>
              <a:sym typeface="Arial Black"/>
            </a:endParaRPr>
          </a:p>
        </p:txBody>
      </p:sp>
      <p:sp>
        <p:nvSpPr>
          <p:cNvPr id="207" name="Shape 207"/>
          <p:cNvSpPr txBox="1">
            <a:spLocks noGrp="1"/>
          </p:cNvSpPr>
          <p:nvPr>
            <p:ph type="subTitle" idx="1"/>
          </p:nvPr>
        </p:nvSpPr>
        <p:spPr>
          <a:xfrm>
            <a:off x="2590800" y="609600"/>
            <a:ext cx="5486399" cy="914400"/>
          </a:xfrm>
          <a:prstGeom prst="rect">
            <a:avLst/>
          </a:prstGeom>
          <a:solidFill>
            <a:schemeClr val="lt1">
              <a:alpha val="79607"/>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DIRECTIONS</a:t>
            </a:r>
          </a:p>
          <a:p>
            <a:pPr marL="0" marR="0" lvl="0" indent="0" algn="l" rtl="0">
              <a:spcBef>
                <a:spcPts val="320"/>
              </a:spcBef>
              <a:spcAft>
                <a:spcPts val="0"/>
              </a:spcAft>
              <a:buClr>
                <a:srgbClr val="888888"/>
              </a:buClr>
              <a:buSzPct val="25000"/>
              <a:buFont typeface="Calibri"/>
              <a:buNone/>
            </a:pPr>
            <a:r>
              <a:rPr lang="en" sz="1600" b="1" i="0" u="none" strike="noStrike" cap="none" baseline="0">
                <a:solidFill>
                  <a:schemeClr val="dk1"/>
                </a:solidFill>
                <a:latin typeface="Calibri"/>
                <a:ea typeface="Calibri"/>
                <a:cs typeface="Calibri"/>
                <a:sym typeface="Calibri"/>
              </a:rPr>
              <a:t>Check your answers including the correct punctuation and capitalization.</a:t>
            </a:r>
          </a:p>
        </p:txBody>
      </p:sp>
      <p:sp>
        <p:nvSpPr>
          <p:cNvPr id="208" name="Shape 208"/>
          <p:cNvSpPr txBox="1"/>
          <p:nvPr/>
        </p:nvSpPr>
        <p:spPr>
          <a:xfrm>
            <a:off x="228600" y="2028825"/>
            <a:ext cx="8763000" cy="1608299"/>
          </a:xfrm>
          <a:prstGeom prst="rect">
            <a:avLst/>
          </a:prstGeom>
          <a:solidFill>
            <a:srgbClr val="DAE5F1">
              <a:alpha val="80000"/>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2400" b="1" i="0" u="none" strike="noStrike" cap="none" baseline="0" dirty="0">
                <a:solidFill>
                  <a:srgbClr val="0070C0"/>
                </a:solidFill>
                <a:latin typeface="Calibri"/>
                <a:ea typeface="Calibri"/>
                <a:cs typeface="Calibri"/>
                <a:sym typeface="Calibri"/>
              </a:rPr>
              <a:t>MODEL SENTENCE</a:t>
            </a:r>
          </a:p>
          <a:p>
            <a:pPr marL="342900" lvl="0" rtl="0">
              <a:spcBef>
                <a:spcPts val="360"/>
              </a:spcBef>
              <a:buClr>
                <a:srgbClr val="888888"/>
              </a:buClr>
              <a:buSzPct val="25000"/>
              <a:buFont typeface="Calibri"/>
              <a:buNone/>
            </a:pPr>
            <a:r>
              <a:rPr lang="en" sz="2400" b="1" dirty="0">
                <a:solidFill>
                  <a:schemeClr val="dk1"/>
                </a:solidFill>
                <a:latin typeface="Calibri"/>
                <a:ea typeface="Calibri"/>
                <a:cs typeface="Calibri"/>
                <a:sym typeface="Calibri"/>
              </a:rPr>
              <a:t>Both FDR and Truman were men </a:t>
            </a:r>
            <a:r>
              <a:rPr lang="en" sz="2400" b="1" u="sng" dirty="0">
                <a:solidFill>
                  <a:srgbClr val="FF0000"/>
                </a:solidFill>
                <a:latin typeface="Calibri"/>
                <a:ea typeface="Calibri"/>
                <a:cs typeface="Calibri"/>
                <a:sym typeface="Calibri"/>
              </a:rPr>
              <a:t>of exceptional determination</a:t>
            </a:r>
            <a:r>
              <a:rPr lang="en" sz="2400" b="1" dirty="0">
                <a:solidFill>
                  <a:schemeClr val="dk1"/>
                </a:solidFill>
                <a:latin typeface="Calibri"/>
                <a:ea typeface="Calibri"/>
                <a:cs typeface="Calibri"/>
                <a:sym typeface="Calibri"/>
              </a:rPr>
              <a:t>, </a:t>
            </a:r>
            <a:r>
              <a:rPr lang="en" sz="2400" b="1" u="sng" dirty="0">
                <a:solidFill>
                  <a:srgbClr val="FF0000"/>
                </a:solidFill>
                <a:latin typeface="Calibri"/>
                <a:ea typeface="Calibri"/>
                <a:cs typeface="Calibri"/>
                <a:sym typeface="Calibri"/>
              </a:rPr>
              <a:t>with great reserves</a:t>
            </a:r>
            <a:r>
              <a:rPr lang="en" sz="2400" b="1" dirty="0">
                <a:solidFill>
                  <a:schemeClr val="dk1"/>
                </a:solidFill>
                <a:latin typeface="Calibri"/>
                <a:ea typeface="Calibri"/>
                <a:cs typeface="Calibri"/>
                <a:sym typeface="Calibri"/>
              </a:rPr>
              <a:t> </a:t>
            </a:r>
            <a:r>
              <a:rPr lang="en" sz="2400" b="1" u="sng" dirty="0">
                <a:solidFill>
                  <a:srgbClr val="FF0000"/>
                </a:solidFill>
                <a:latin typeface="Calibri"/>
                <a:ea typeface="Calibri"/>
                <a:cs typeface="Calibri"/>
                <a:sym typeface="Calibri"/>
              </a:rPr>
              <a:t>of personal courage and cheerfulness</a:t>
            </a:r>
            <a:r>
              <a:rPr lang="en" sz="2400" b="1" dirty="0">
                <a:solidFill>
                  <a:schemeClr val="dk1"/>
                </a:solidFill>
                <a:latin typeface="Calibri"/>
                <a:ea typeface="Calibri"/>
                <a:cs typeface="Calibri"/>
                <a:sym typeface="Calibri"/>
              </a:rPr>
              <a:t>.</a:t>
            </a:r>
          </a:p>
          <a:p>
            <a:pPr marL="342900" lvl="0" algn="r" rtl="0">
              <a:spcBef>
                <a:spcPts val="360"/>
              </a:spcBef>
              <a:buClr>
                <a:srgbClr val="888888"/>
              </a:buClr>
              <a:buSzPct val="25000"/>
              <a:buFont typeface="Calibri"/>
              <a:buNone/>
            </a:pPr>
            <a:r>
              <a:rPr lang="en" sz="2400" b="1" dirty="0">
                <a:solidFill>
                  <a:schemeClr val="dk1"/>
                </a:solidFill>
                <a:latin typeface="Calibri"/>
                <a:ea typeface="Calibri"/>
                <a:cs typeface="Calibri"/>
                <a:sym typeface="Calibri"/>
              </a:rPr>
              <a:t>David McCullough, </a:t>
            </a:r>
            <a:r>
              <a:rPr lang="en" sz="2400" b="1" i="1" dirty="0">
                <a:solidFill>
                  <a:schemeClr val="dk1"/>
                </a:solidFill>
                <a:latin typeface="Calibri"/>
                <a:ea typeface="Calibri"/>
                <a:cs typeface="Calibri"/>
                <a:sym typeface="Calibri"/>
              </a:rPr>
              <a:t>Truman</a:t>
            </a:r>
          </a:p>
          <a:p>
            <a:pPr marL="342900" marR="0" lvl="0" indent="-342900" algn="l" rtl="0">
              <a:spcBef>
                <a:spcPts val="360"/>
              </a:spcBef>
              <a:spcAft>
                <a:spcPts val="0"/>
              </a:spcAft>
              <a:buClr>
                <a:srgbClr val="888888"/>
              </a:buClr>
              <a:buSzPct val="25000"/>
              <a:buFont typeface="Calibri"/>
              <a:buNone/>
            </a:pPr>
            <a:r>
              <a:rPr lang="en" sz="2400" b="1" i="0" u="none" strike="noStrike" cap="none" baseline="0" dirty="0">
                <a:solidFill>
                  <a:schemeClr val="dk1"/>
                </a:solidFill>
                <a:latin typeface="Calibri"/>
                <a:ea typeface="Calibri"/>
                <a:cs typeface="Calibri"/>
                <a:sym typeface="Calibri"/>
              </a:rPr>
              <a:t>.</a:t>
            </a:r>
          </a:p>
        </p:txBody>
      </p:sp>
      <p:sp>
        <p:nvSpPr>
          <p:cNvPr id="209" name="Shape 209"/>
          <p:cNvSpPr txBox="1"/>
          <p:nvPr/>
        </p:nvSpPr>
        <p:spPr>
          <a:xfrm>
            <a:off x="228600" y="3978850"/>
            <a:ext cx="8763000" cy="19983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2400" b="1" i="0" u="none" strike="noStrike" cap="none" baseline="0" dirty="0">
                <a:solidFill>
                  <a:srgbClr val="7030A0"/>
                </a:solidFill>
                <a:latin typeface="Calibri"/>
                <a:ea typeface="Calibri"/>
                <a:cs typeface="Calibri"/>
                <a:sym typeface="Calibri"/>
              </a:rPr>
              <a:t>ANSWER - COMBINED SENTENCES</a:t>
            </a:r>
          </a:p>
          <a:p>
            <a:pPr marL="342900" marR="0" lvl="0" indent="-342900" algn="l" rtl="0">
              <a:spcBef>
                <a:spcPts val="360"/>
              </a:spcBef>
              <a:spcAft>
                <a:spcPts val="0"/>
              </a:spcAft>
              <a:buClr>
                <a:srgbClr val="888888"/>
              </a:buClr>
              <a:buSzPct val="25000"/>
              <a:buFont typeface="Calibri"/>
              <a:buNone/>
            </a:pPr>
            <a:r>
              <a:rPr lang="en" sz="2400" b="1" dirty="0">
                <a:solidFill>
                  <a:schemeClr val="dk1"/>
                </a:solidFill>
                <a:latin typeface="Calibri"/>
                <a:ea typeface="Calibri"/>
                <a:cs typeface="Calibri"/>
                <a:sym typeface="Calibri"/>
              </a:rPr>
              <a:t>Both laughter and tears are signs </a:t>
            </a:r>
            <a:r>
              <a:rPr lang="en" sz="2400" b="1" u="sng" dirty="0">
                <a:solidFill>
                  <a:srgbClr val="FF0000"/>
                </a:solidFill>
                <a:latin typeface="Calibri"/>
                <a:ea typeface="Calibri"/>
                <a:cs typeface="Calibri"/>
                <a:sym typeface="Calibri"/>
              </a:rPr>
              <a:t>of deep </a:t>
            </a:r>
            <a:r>
              <a:rPr lang="en" sz="2400" b="1" u="sng" dirty="0" smtClean="0">
                <a:solidFill>
                  <a:srgbClr val="FF0000"/>
                </a:solidFill>
                <a:latin typeface="Calibri"/>
                <a:ea typeface="Calibri"/>
                <a:cs typeface="Calibri"/>
                <a:sym typeface="Calibri"/>
              </a:rPr>
              <a:t>emotion,</a:t>
            </a:r>
            <a:r>
              <a:rPr lang="en" sz="2400" b="1" dirty="0" smtClean="0">
                <a:solidFill>
                  <a:schemeClr val="dk1"/>
                </a:solidFill>
                <a:latin typeface="Calibri"/>
                <a:ea typeface="Calibri"/>
                <a:cs typeface="Calibri"/>
                <a:sym typeface="Calibri"/>
              </a:rPr>
              <a:t> </a:t>
            </a:r>
            <a:r>
              <a:rPr lang="en" sz="2400" b="1" u="sng" dirty="0">
                <a:solidFill>
                  <a:srgbClr val="FF0000"/>
                </a:solidFill>
                <a:latin typeface="Calibri"/>
                <a:ea typeface="Calibri"/>
                <a:cs typeface="Calibri"/>
                <a:sym typeface="Calibri"/>
              </a:rPr>
              <a:t>with contrasting feelings</a:t>
            </a:r>
            <a:r>
              <a:rPr lang="en" sz="2400" b="1" dirty="0">
                <a:solidFill>
                  <a:schemeClr val="dk1"/>
                </a:solidFill>
                <a:latin typeface="Calibri"/>
                <a:ea typeface="Calibri"/>
                <a:cs typeface="Calibri"/>
                <a:sym typeface="Calibri"/>
              </a:rPr>
              <a:t> </a:t>
            </a:r>
            <a:r>
              <a:rPr lang="en" sz="2400" b="1" u="sng" dirty="0">
                <a:solidFill>
                  <a:srgbClr val="FF0000"/>
                </a:solidFill>
                <a:latin typeface="Calibri"/>
                <a:ea typeface="Calibri"/>
                <a:cs typeface="Calibri"/>
                <a:sym typeface="Calibri"/>
              </a:rPr>
              <a:t>of intense happiness or sadness</a:t>
            </a:r>
            <a:r>
              <a:rPr lang="en" sz="2400" b="1" i="0" u="none" strike="noStrike" cap="none" baseline="0" dirty="0">
                <a:solidFill>
                  <a:schemeClr val="dk1"/>
                </a:solidFill>
                <a:latin typeface="Calibri"/>
                <a:ea typeface="Calibri"/>
                <a:cs typeface="Calibri"/>
                <a:sym typeface="Calibri"/>
              </a:rPr>
              <a:t>.</a:t>
            </a:r>
          </a:p>
          <a:p>
            <a:endParaRPr lang="en" sz="2400" b="1" i="0" u="none" strike="noStrike" cap="none" baseline="0" dirty="0">
              <a:solidFill>
                <a:schemeClr val="dk1"/>
              </a:solidFill>
              <a:latin typeface="Calibri"/>
              <a:ea typeface="Calibri"/>
              <a:cs typeface="Calibri"/>
              <a:sym typeface="Calibri"/>
            </a:endParaRPr>
          </a:p>
        </p:txBody>
      </p:sp>
      <p:pic>
        <p:nvPicPr>
          <p:cNvPr id="210" name="Shape 210"/>
          <p:cNvPicPr preferRelativeResize="0"/>
          <p:nvPr/>
        </p:nvPicPr>
        <p:blipFill>
          <a:blip r:embed="rId3"/>
          <a:stretch>
            <a:fillRect/>
          </a:stretch>
        </p:blipFill>
        <p:spPr>
          <a:xfrm rot="1142258">
            <a:off x="1692274" y="690563"/>
            <a:ext cx="631824" cy="811212"/>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1033</Words>
  <Application>Microsoft Office PowerPoint</Application>
  <PresentationFormat>On-screen Show (4:3)</PresentationFormat>
  <Paragraphs>107</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Custom Theme</vt:lpstr>
      <vt:lpstr>Custom Theme</vt:lpstr>
      <vt:lpstr>SENTENCE COMPOSING  NOTES</vt:lpstr>
      <vt:lpstr>Prepositional Phrases </vt:lpstr>
      <vt:lpstr>Prepositional Phrases </vt:lpstr>
      <vt:lpstr>Prepositional Phrases </vt:lpstr>
      <vt:lpstr>Prepositional Phrases </vt:lpstr>
      <vt:lpstr>Prepositional Phrases </vt:lpstr>
      <vt:lpstr>Prepositional Phrases </vt:lpstr>
      <vt:lpstr>Prepositional Phrases </vt:lpstr>
      <vt:lpstr>Prepositional Phrases </vt:lpstr>
      <vt:lpstr>Prepositional Phrases- ASSESSMENT!!!</vt:lpstr>
      <vt:lpstr>HOMEWORK Find an example of a prepositional phrase in an outside piece of reading.  Write it down and bring it in to share with the class.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SENTENCE COMPOSING  NOTES</dc:title>
  <cp:lastModifiedBy>computer</cp:lastModifiedBy>
  <cp:revision>5</cp:revision>
  <dcterms:modified xsi:type="dcterms:W3CDTF">2014-11-12T19:12:41Z</dcterms:modified>
</cp:coreProperties>
</file>